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6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5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6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6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6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6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6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7.xml" ContentType="application/vnd.openxmlformats-officedocument.presentationml.notesSlide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6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7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7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7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7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7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7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1.xml" ContentType="application/vnd.openxmlformats-officedocument.presentationml.notesSlide+xml"/>
  <Override PartName="/ppt/charts/chart7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7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79" r:id="rId4"/>
    <p:sldMasterId id="2147483701" r:id="rId5"/>
  </p:sldMasterIdLst>
  <p:notesMasterIdLst>
    <p:notesMasterId r:id="rId44"/>
  </p:notesMasterIdLst>
  <p:sldIdLst>
    <p:sldId id="1737" r:id="rId6"/>
    <p:sldId id="1723" r:id="rId7"/>
    <p:sldId id="1724" r:id="rId8"/>
    <p:sldId id="1327" r:id="rId9"/>
    <p:sldId id="1702" r:id="rId10"/>
    <p:sldId id="1679" r:id="rId11"/>
    <p:sldId id="1707" r:id="rId12"/>
    <p:sldId id="1709" r:id="rId13"/>
    <p:sldId id="1705" r:id="rId14"/>
    <p:sldId id="1680" r:id="rId15"/>
    <p:sldId id="1682" r:id="rId16"/>
    <p:sldId id="1721" r:id="rId17"/>
    <p:sldId id="1685" r:id="rId18"/>
    <p:sldId id="1718" r:id="rId19"/>
    <p:sldId id="1712" r:id="rId20"/>
    <p:sldId id="391" r:id="rId21"/>
    <p:sldId id="394" r:id="rId22"/>
    <p:sldId id="393" r:id="rId23"/>
    <p:sldId id="397" r:id="rId24"/>
    <p:sldId id="1734" r:id="rId25"/>
    <p:sldId id="1686" r:id="rId26"/>
    <p:sldId id="1687" r:id="rId27"/>
    <p:sldId id="1735" r:id="rId28"/>
    <p:sldId id="1546" r:id="rId29"/>
    <p:sldId id="1713" r:id="rId30"/>
    <p:sldId id="1714" r:id="rId31"/>
    <p:sldId id="1717" r:id="rId32"/>
    <p:sldId id="1696" r:id="rId33"/>
    <p:sldId id="1736" r:id="rId34"/>
    <p:sldId id="1739" r:id="rId35"/>
    <p:sldId id="1406" r:id="rId36"/>
    <p:sldId id="1733" r:id="rId37"/>
    <p:sldId id="1728" r:id="rId38"/>
    <p:sldId id="1729" r:id="rId39"/>
    <p:sldId id="1738" r:id="rId40"/>
    <p:sldId id="1354" r:id="rId41"/>
    <p:sldId id="1653" r:id="rId42"/>
    <p:sldId id="165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61"/>
    <a:srgbClr val="F2F2F2"/>
    <a:srgbClr val="A6A6A6"/>
    <a:srgbClr val="CC6600"/>
    <a:srgbClr val="5F5F5F"/>
    <a:srgbClr val="FF0000"/>
    <a:srgbClr val="C27A52"/>
    <a:srgbClr val="EA982A"/>
    <a:srgbClr val="F4821F"/>
    <a:srgbClr val="FF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2558" autoAdjust="0"/>
  </p:normalViewPr>
  <p:slideViewPr>
    <p:cSldViewPr snapToGrid="0" showGuides="1">
      <p:cViewPr varScale="1">
        <p:scale>
          <a:sx n="66" d="100"/>
          <a:sy n="66" d="100"/>
        </p:scale>
        <p:origin x="9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938-431C-8413-331FE6C18193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00-4665-B365-FE33E4EF8120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0.128</c:v>
                </c:pt>
                <c:pt idx="1">
                  <c:v>0.26</c:v>
                </c:pt>
                <c:pt idx="2">
                  <c:v>2.7E-2</c:v>
                </c:pt>
                <c:pt idx="3">
                  <c:v>6.0000000000000001E-3</c:v>
                </c:pt>
                <c:pt idx="4">
                  <c:v>8.5999999999999993E-2</c:v>
                </c:pt>
                <c:pt idx="5">
                  <c:v>0.11799999999999999</c:v>
                </c:pt>
                <c:pt idx="6">
                  <c:v>8.5999999999999993E-2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1-4245-9022-E0D33AD48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C9A-491F-9FCA-F2E11B31ABF7}"/>
                </c:ext>
              </c:extLst>
            </c:dLbl>
            <c:dLbl>
              <c:idx val="1"/>
              <c:layout>
                <c:manualLayout>
                  <c:x val="-4.1561291733523395E-2"/>
                  <c:y val="-1.1124684588913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068824506063285E-2"/>
                      <c:h val="2.583151761545626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D51-4A9F-9864-DD4B2875AB6F}"/>
                </c:ext>
              </c:extLst>
            </c:dLbl>
            <c:dLbl>
              <c:idx val="2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1B8-4CC3-93BC-CD37051D946A}"/>
                </c:ext>
              </c:extLst>
            </c:dLbl>
            <c:dLbl>
              <c:idx val="3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1B8-4CC3-93BC-CD37051D946A}"/>
                </c:ext>
              </c:extLst>
            </c:dLbl>
            <c:dLbl>
              <c:idx val="4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1B8-4CC3-93BC-CD37051D946A}"/>
                </c:ext>
              </c:extLst>
            </c:dLbl>
            <c:dLbl>
              <c:idx val="5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1B8-4CC3-93BC-CD37051D946A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CFE-414D-BC34-7FEBCDF68611}"/>
                </c:ext>
              </c:extLst>
            </c:dLbl>
            <c:dLbl>
              <c:idx val="9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21B8-4CC3-93BC-CD37051D946A}"/>
                </c:ext>
              </c:extLst>
            </c:dLbl>
            <c:dLbl>
              <c:idx val="11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1B8-4CC3-93BC-CD37051D946A}"/>
                </c:ext>
              </c:extLst>
            </c:dLbl>
            <c:dLbl>
              <c:idx val="12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21B8-4CC3-93BC-CD37051D946A}"/>
                </c:ext>
              </c:extLst>
            </c:dLbl>
            <c:dLbl>
              <c:idx val="18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1B8-4CC3-93BC-CD37051D946A}"/>
                </c:ext>
              </c:extLst>
            </c:dLbl>
            <c:dLbl>
              <c:idx val="19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21B8-4CC3-93BC-CD37051D946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Sheet1!$D$2:$D$8</c:f>
              <c:numCache>
                <c:formatCode>0.00%</c:formatCode>
                <c:ptCount val="7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AA-423B-85B4-9912A2CC3FA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AA-423B-85B4-9912A2CC3F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AA-423B-85B4-9912A2CC3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50-4CE6-B51C-1ED2F7E1F13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50-4CE6-B51C-1ED2F7E1F1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0.14799999999999999</c:v>
                </c:pt>
                <c:pt idx="1">
                  <c:v>0.85199999999999998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50-4CE6-B51C-1ED2F7E1F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99-4484-8F65-B4D62EF1690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99-4484-8F65-B4D62EF1690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0.13700000000000001</c:v>
                </c:pt>
                <c:pt idx="1">
                  <c:v>0.86299999999999999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99-4484-8F65-B4D62EF1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08-41AC-B5A5-88505074CC7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08-41AC-B5A5-88505074CC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08-41AC-B5A5-88505074C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AE-4CCD-9A24-BCF001FFDCD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AE-4CCD-9A24-BCF001FFDCD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0.78700000000000003</c:v>
                </c:pt>
                <c:pt idx="1">
                  <c:v>0.21299999999999997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AE-4CCD-9A24-BCF001FFD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84545683034918E-3"/>
          <c:y val="4.2423135166821356E-2"/>
          <c:w val="0.93010760669836401"/>
          <c:h val="0.93980280746357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0.48399999999999999</c:v>
                </c:pt>
                <c:pt idx="1">
                  <c:v>0.34599999999999997</c:v>
                </c:pt>
                <c:pt idx="2">
                  <c:v>0.32200000000000001</c:v>
                </c:pt>
                <c:pt idx="3">
                  <c:v>0.32200000000000001</c:v>
                </c:pt>
                <c:pt idx="4">
                  <c:v>0.29599999999999999</c:v>
                </c:pt>
                <c:pt idx="5">
                  <c:v>0.27800000000000002</c:v>
                </c:pt>
                <c:pt idx="6">
                  <c:v>0.27700000000000002</c:v>
                </c:pt>
                <c:pt idx="7">
                  <c:v>0.245</c:v>
                </c:pt>
                <c:pt idx="8">
                  <c:v>0.21</c:v>
                </c:pt>
                <c:pt idx="9">
                  <c:v>0.123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DC9-45A2-AEAD-AB3E114AA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0.51600000000000001</c:v>
                </c:pt>
                <c:pt idx="1">
                  <c:v>0.65400000000000003</c:v>
                </c:pt>
                <c:pt idx="2">
                  <c:v>0.67799999999999994</c:v>
                </c:pt>
                <c:pt idx="3">
                  <c:v>0.67799999999999994</c:v>
                </c:pt>
                <c:pt idx="4">
                  <c:v>0.70399999999999996</c:v>
                </c:pt>
                <c:pt idx="5">
                  <c:v>0.72199999999999998</c:v>
                </c:pt>
                <c:pt idx="6">
                  <c:v>0.72299999999999998</c:v>
                </c:pt>
                <c:pt idx="7">
                  <c:v>0.755</c:v>
                </c:pt>
                <c:pt idx="8">
                  <c:v>0.79</c:v>
                </c:pt>
                <c:pt idx="9">
                  <c:v>0.877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DC9-45A2-AEAD-AB3E114AA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3"/>
        <c:overlap val="100"/>
        <c:axId val="247225152"/>
        <c:axId val="247224760"/>
      </c:barChart>
      <c:catAx>
        <c:axId val="247225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7224760"/>
        <c:crosses val="autoZero"/>
        <c:auto val="0"/>
        <c:lblAlgn val="ctr"/>
        <c:lblOffset val="100"/>
        <c:noMultiLvlLbl val="0"/>
      </c:catAx>
      <c:valAx>
        <c:axId val="247224760"/>
        <c:scaling>
          <c:orientation val="minMax"/>
        </c:scaling>
        <c:delete val="1"/>
        <c:axPos val="t"/>
        <c:numFmt formatCode="0.00%" sourceLinked="1"/>
        <c:majorTickMark val="none"/>
        <c:minorTickMark val="none"/>
        <c:tickLblPos val="nextTo"/>
        <c:crossAx val="2472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67759402726172E-3"/>
          <c:y val="3.2496898050901279E-2"/>
          <c:w val="0.93010760669836401"/>
          <c:h val="0.93980280746357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0.32041173887821101</c:v>
                </c:pt>
                <c:pt idx="1">
                  <c:v>0.19550812586123001</c:v>
                </c:pt>
                <c:pt idx="2">
                  <c:v>0.12737705406677699</c:v>
                </c:pt>
                <c:pt idx="3">
                  <c:v>0.12568395389977199</c:v>
                </c:pt>
                <c:pt idx="4">
                  <c:v>0.12072874722141</c:v>
                </c:pt>
                <c:pt idx="5">
                  <c:v>5.6212446352862502E-2</c:v>
                </c:pt>
                <c:pt idx="6">
                  <c:v>5.4077933719736702E-2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F-40D3-8E4D-EEEF74DBFE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0.67958826112178894</c:v>
                </c:pt>
                <c:pt idx="1">
                  <c:v>0.80449187413876999</c:v>
                </c:pt>
                <c:pt idx="2">
                  <c:v>0.87262294593322298</c:v>
                </c:pt>
                <c:pt idx="3">
                  <c:v>0.87431604610022795</c:v>
                </c:pt>
                <c:pt idx="4">
                  <c:v>0.87927125277858997</c:v>
                </c:pt>
                <c:pt idx="5">
                  <c:v>0.94378755364713751</c:v>
                </c:pt>
                <c:pt idx="6">
                  <c:v>0.94592206628026332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F-40D3-8E4D-EEEF74DB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3"/>
        <c:overlap val="100"/>
        <c:axId val="247225152"/>
        <c:axId val="247224760"/>
      </c:barChart>
      <c:catAx>
        <c:axId val="247225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7224760"/>
        <c:crosses val="autoZero"/>
        <c:auto val="0"/>
        <c:lblAlgn val="ctr"/>
        <c:lblOffset val="100"/>
        <c:noMultiLvlLbl val="0"/>
      </c:catAx>
      <c:valAx>
        <c:axId val="247224760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2472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743-4CE6-9C95-EB7C1F484869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D743-4CE6-9C95-EB7C1F48486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8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43-4CE6-9C95-EB7C1F484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A2CC-4B0F-8B5C-D29EE84F0B0B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A2CC-4B0F-8B5C-D29EE84F0B0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63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CC-4B0F-8B5C-D29EE84F0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411B-4F51-85ED-30F52279CD0C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411B-4F51-85ED-30F52279CD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76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1B-4F51-85ED-30F52279C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solidFill>
                <a:srgbClr val="008161"/>
              </a:solidFill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3.5000000000000003E-2</c:v>
                </c:pt>
                <c:pt idx="1">
                  <c:v>0.106</c:v>
                </c:pt>
                <c:pt idx="2">
                  <c:v>5.0000000000000001E-3</c:v>
                </c:pt>
                <c:pt idx="3">
                  <c:v>5.0000000000000001E-3</c:v>
                </c:pt>
                <c:pt idx="4">
                  <c:v>6.0000000000000001E-3</c:v>
                </c:pt>
                <c:pt idx="5">
                  <c:v>4.0000000000000001E-3</c:v>
                </c:pt>
                <c:pt idx="6">
                  <c:v>1.4E-2</c:v>
                </c:pt>
                <c:pt idx="7">
                  <c:v>5.0000000000000001E-3</c:v>
                </c:pt>
                <c:pt idx="8">
                  <c:v>0.17699999999999999</c:v>
                </c:pt>
                <c:pt idx="9">
                  <c:v>8.0000000000000002E-3</c:v>
                </c:pt>
                <c:pt idx="10">
                  <c:v>1.2E-2</c:v>
                </c:pt>
                <c:pt idx="11">
                  <c:v>2E-3</c:v>
                </c:pt>
                <c:pt idx="12">
                  <c:v>3.0000000000000001E-3</c:v>
                </c:pt>
                <c:pt idx="13">
                  <c:v>3.0000000000000001E-3</c:v>
                </c:pt>
                <c:pt idx="14">
                  <c:v>1.7999999999999999E-2</c:v>
                </c:pt>
                <c:pt idx="15">
                  <c:v>2.1999999999999999E-2</c:v>
                </c:pt>
                <c:pt idx="16">
                  <c:v>4.3999999999999997E-2</c:v>
                </c:pt>
                <c:pt idx="17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1-4245-9022-E0D33AD48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203582624"/>
        <c:axId val="2035830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FD76F3-1299-4277-9460-7F4D5A4D6034}" type="VALUE">
                      <a:rPr lang="en-US">
                        <a:solidFill>
                          <a:srgbClr val="00B050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F0-42B1-9E28-8993B1F0255A}"/>
                </c:ext>
              </c:extLst>
            </c:dLbl>
            <c:dLbl>
              <c:idx val="2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98A-43CD-BCD9-3A154F570182}"/>
                </c:ext>
              </c:extLst>
            </c:dLbl>
            <c:dLbl>
              <c:idx val="17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80611B7E-B955-472D-8612-4FC53BC07ADC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8F0-42B1-9E28-8993B1F0255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Sheet1!$D$2:$D$19</c:f>
              <c:numCache>
                <c:formatCode>0.00%</c:formatCode>
                <c:ptCount val="18"/>
                <c:pt idx="0">
                  <c:v>5.0000000000000044E-3</c:v>
                </c:pt>
                <c:pt idx="1">
                  <c:v>4.9999999999999906E-3</c:v>
                </c:pt>
                <c:pt idx="2">
                  <c:v>2E-3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-9.9999999999999915E-4</c:v>
                </c:pt>
                <c:pt idx="10">
                  <c:v>-9.9999999999999915E-4</c:v>
                </c:pt>
                <c:pt idx="11">
                  <c:v>-1E-3</c:v>
                </c:pt>
                <c:pt idx="12">
                  <c:v>-1E-3</c:v>
                </c:pt>
                <c:pt idx="13">
                  <c:v>-1E-3</c:v>
                </c:pt>
                <c:pt idx="14">
                  <c:v>-1.0000000000000009E-3</c:v>
                </c:pt>
                <c:pt idx="15">
                  <c:v>-1.0000000000000009E-3</c:v>
                </c:pt>
                <c:pt idx="16">
                  <c:v>-1.0000000000000009E-3</c:v>
                </c:pt>
                <c:pt idx="17">
                  <c:v>-3.9999999999999966E-3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583800"/>
        <c:axId val="203583408"/>
      </c:lineChart>
      <c:catAx>
        <c:axId val="20358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3016"/>
        <c:crosses val="autoZero"/>
        <c:auto val="1"/>
        <c:lblAlgn val="ctr"/>
        <c:lblOffset val="100"/>
        <c:noMultiLvlLbl val="0"/>
      </c:catAx>
      <c:valAx>
        <c:axId val="20358301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2624"/>
        <c:crosses val="autoZero"/>
        <c:crossBetween val="between"/>
      </c:valAx>
      <c:valAx>
        <c:axId val="203583408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3800"/>
        <c:crosses val="max"/>
        <c:crossBetween val="between"/>
      </c:valAx>
      <c:catAx>
        <c:axId val="203583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5834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E3A5-42B6-B56C-402C7B2C33D8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E3A5-42B6-B56C-402C7B2C33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A5-42B6-B56C-402C7B2C3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A671-408F-B931-ED9A7B0E8A2E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A671-408F-B931-ED9A7B0E8A2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16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71-408F-B931-ED9A7B0E8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929-45A4-AC26-7C4ED55E5A5A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D929-45A4-AC26-7C4ED55E5A5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9-45A4-AC26-7C4ED55E5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74F8-44D3-B074-A90F836A7FEE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74F8-44D3-B074-A90F836A7FE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31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F8-44D3-B074-A90F836A7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61FC-41D7-BFE1-EA14A4824C57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1FC-41D7-BFE1-EA14A4824C5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36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FC-41D7-BFE1-EA14A4824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2-4C2F-89D3-5D4AD2F7AC5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2-4C2F-89D3-5D4AD2F7AC5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0.41399999999999998</c:v>
                </c:pt>
                <c:pt idx="1">
                  <c:v>0.58600000000000008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72-4C2F-89D3-5D4AD2F7A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412257398331E-2"/>
          <c:y val="0"/>
          <c:w val="0.85081011413540097"/>
          <c:h val="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0.78500000000000003</c:v>
                </c:pt>
                <c:pt idx="1">
                  <c:v>0.21499999999999997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0.51500000000000001</c:v>
                </c:pt>
                <c:pt idx="1">
                  <c:v>0.48499999999999999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0.495</c:v>
                </c:pt>
                <c:pt idx="1">
                  <c:v>0.505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36-4AF0-A38F-3A853253AF0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36-4AF0-A38F-3A853253AF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0.45600000000000002</c:v>
                </c:pt>
                <c:pt idx="1">
                  <c:v>0.54400000000000004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36-4AF0-A38F-3A853253A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0.33300000000000002</c:v>
                </c:pt>
                <c:pt idx="1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65-4506-867D-3EF42D96965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65-4506-867D-3EF42D96965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0.69399999999999995</c:v>
                </c:pt>
                <c:pt idx="1">
                  <c:v>0.30600000000000005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65-4506-867D-3EF42D969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C4-44EC-96FC-3AD2E55800C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C4-44EC-96FC-3AD2E55800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0.96599999999999997</c:v>
                </c:pt>
                <c:pt idx="1">
                  <c:v>3.400000000000003E-2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C4-44EC-96FC-3AD2E5580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3E-49D3-9268-5DD61DF02F4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3E-49D3-9268-5DD61DF02F4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0.89</c:v>
                </c:pt>
                <c:pt idx="1">
                  <c:v>0.10999999999999999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3E-49D3-9268-5DD61DF02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2-45E3-A45C-C4C6E8B295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2-45E3-A45C-C4C6E8B295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0.94099999999999995</c:v>
                </c:pt>
                <c:pt idx="1">
                  <c:v>5.9000000000000052E-2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82-45E3-A45C-C4C6E8B29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5D-46E0-B10A-F04914CA550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5D-46E0-B10A-F04914CA55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0.79500000000000004</c:v>
                </c:pt>
                <c:pt idx="1">
                  <c:v>0.20499999999999996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5D-46E0-B10A-F04914CA5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4D-4040-B7C7-44BAB8FFF8D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4D-4040-B7C7-44BAB8FFF8D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0.91600000000000004</c:v>
                </c:pt>
                <c:pt idx="1">
                  <c:v>8.3999999999999964E-2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4D-4040-B7C7-44BAB8FFF8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92-47C8-B09F-30930128A5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92-47C8-B09F-30930128A5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0.42099999999999999</c:v>
                </c:pt>
                <c:pt idx="1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92-47C8-B09F-30930128A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F-423B-A5BB-09F4760D243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EF-423B-A5BB-09F4760D243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0.26500000000000001</c:v>
                </c:pt>
                <c:pt idx="1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EF-423B-A5BB-09F4760D2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AF-4B8A-A8E8-E24F06DC66A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AF-4B8A-A8E8-E24F06DC66A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6.0999999999999999E-2</c:v>
                </c:pt>
                <c:pt idx="1">
                  <c:v>0.93900000000000006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AF-4B8A-A8E8-E24F06DC6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%">
                  <c:v>0.503</c:v>
                </c:pt>
                <c:pt idx="1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E3-4400-8E7C-0B44B40EFBD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E3-4400-8E7C-0B44B40EFBD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E3-4400-8E7C-0B44B40EF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BF-4B9C-B97C-D2CE603DF59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BF-4B9C-B97C-D2CE603DF5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0.22800000000000001</c:v>
                </c:pt>
                <c:pt idx="1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F-4B9C-B97C-D2CE603DF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6D-440D-AF1B-22440E7A8B4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6D-440D-AF1B-22440E7A8B4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0.17899999999999999</c:v>
                </c:pt>
                <c:pt idx="1">
                  <c:v>0.82099999999999995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6D-440D-AF1B-22440E7A8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DB-4C75-8879-DBFF656A692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B-4C75-8879-DBFF656A69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0.253</c:v>
                </c:pt>
                <c:pt idx="1">
                  <c:v>0.747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DB-4C75-8879-DBFF656A6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19-48BD-9EA9-DE6F12755D7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19-48BD-9EA9-DE6F12755D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0.53700000000000003</c:v>
                </c:pt>
                <c:pt idx="1">
                  <c:v>0.46299999999999997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19-48BD-9EA9-DE6F12755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C7-472D-88CE-303424BDC8E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C7-472D-88CE-303424BDC8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0.81899999999999995</c:v>
                </c:pt>
                <c:pt idx="1">
                  <c:v>0.18100000000000005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C7-472D-88CE-303424BD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2E-4D99-9EB9-6354EFACB78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2E-4D99-9EB9-6354EFACB78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0.18099999999999999</c:v>
                </c:pt>
                <c:pt idx="1">
                  <c:v>0.81899999999999995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2E-4D99-9EB9-6354EFACB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DA-4BDD-8A4D-846C0C27555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DA-4BDD-8A4D-846C0C27555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0.42099999999999999</c:v>
                </c:pt>
                <c:pt idx="1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DA-4BDD-8A4D-846C0C275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0A-41BC-8716-75F53D2B153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0A-41BC-8716-75F53D2B153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0.26500000000000001</c:v>
                </c:pt>
                <c:pt idx="1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0A-41BC-8716-75F53D2B1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E6-4171-98FF-430D78EFE03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E6-4171-98FF-430D78EFE03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6.0999999999999999E-2</c:v>
                </c:pt>
                <c:pt idx="1">
                  <c:v>0.93900000000000006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E6-4171-98FF-430D78EFE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0.32300000000000001</c:v>
                </c:pt>
                <c:pt idx="1">
                  <c:v>0.67700000000000005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06-4E0C-BB0D-E2EC2C55961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06-4E0C-BB0D-E2EC2C55961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06-4E0C-BB0D-E2EC2C55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6-4DF6-8FC6-3042F42D6CC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6-4DF6-8FC6-3042F42D6C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0.22800000000000001</c:v>
                </c:pt>
                <c:pt idx="1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B6-4DF6-8FC6-3042F42D6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3211828006823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0.79500000000000004</c:v>
                </c:pt>
                <c:pt idx="1">
                  <c:v>0.20499999999999996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673013036003258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474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5288"/>
        <c:axId val="302315680"/>
      </c:barChart>
      <c:catAx>
        <c:axId val="3023152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2315680"/>
        <c:crosses val="autoZero"/>
        <c:auto val="1"/>
        <c:lblAlgn val="ctr"/>
        <c:lblOffset val="100"/>
        <c:noMultiLvlLbl val="0"/>
      </c:catAx>
      <c:valAx>
        <c:axId val="30231568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5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3138148257015787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6464"/>
        <c:axId val="302316856"/>
      </c:barChart>
      <c:catAx>
        <c:axId val="302316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2316856"/>
        <c:crosses val="autoZero"/>
        <c:auto val="1"/>
        <c:lblAlgn val="ctr"/>
        <c:lblOffset val="100"/>
        <c:noMultiLvlLbl val="0"/>
      </c:catAx>
      <c:valAx>
        <c:axId val="30231685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95868818049594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8032"/>
        <c:axId val="302318424"/>
      </c:barChart>
      <c:catAx>
        <c:axId val="302318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2318424"/>
        <c:crosses val="autoZero"/>
        <c:auto val="1"/>
        <c:lblAlgn val="ctr"/>
        <c:lblOffset val="100"/>
        <c:noMultiLvlLbl val="0"/>
      </c:catAx>
      <c:valAx>
        <c:axId val="30231842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124126237606016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9992"/>
        <c:axId val="291502864"/>
      </c:barChart>
      <c:catAx>
        <c:axId val="302319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1502864"/>
        <c:crosses val="autoZero"/>
        <c:auto val="1"/>
        <c:lblAlgn val="ctr"/>
        <c:lblOffset val="100"/>
        <c:noMultiLvlLbl val="0"/>
      </c:catAx>
      <c:valAx>
        <c:axId val="29150286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9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888015860096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1502080"/>
        <c:axId val="202721376"/>
      </c:barChart>
      <c:catAx>
        <c:axId val="2915020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2721376"/>
        <c:crosses val="autoZero"/>
        <c:auto val="1"/>
        <c:lblAlgn val="ctr"/>
        <c:lblOffset val="100"/>
        <c:noMultiLvlLbl val="0"/>
      </c:catAx>
      <c:valAx>
        <c:axId val="20272137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29150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3653718852237671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5799096"/>
        <c:axId val="295799488"/>
      </c:barChart>
      <c:catAx>
        <c:axId val="295799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5799488"/>
        <c:crosses val="autoZero"/>
        <c:auto val="1"/>
        <c:lblAlgn val="ctr"/>
        <c:lblOffset val="100"/>
        <c:noMultiLvlLbl val="0"/>
      </c:catAx>
      <c:valAx>
        <c:axId val="29579948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29579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673013036003258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1331936"/>
        <c:axId val="295854392"/>
      </c:barChart>
      <c:catAx>
        <c:axId val="291331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5854392"/>
        <c:crosses val="autoZero"/>
        <c:auto val="1"/>
        <c:lblAlgn val="ctr"/>
        <c:lblOffset val="100"/>
        <c:noMultiLvlLbl val="0"/>
      </c:catAx>
      <c:valAx>
        <c:axId val="295854392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291331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0.40899999999999997</c:v>
                </c:pt>
                <c:pt idx="1">
                  <c:v>0.59099999999999997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622859774756595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2553336"/>
        <c:axId val="303581928"/>
      </c:barChart>
      <c:catAx>
        <c:axId val="292553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1928"/>
        <c:crosses val="autoZero"/>
        <c:auto val="1"/>
        <c:lblAlgn val="ctr"/>
        <c:lblOffset val="100"/>
        <c:noMultiLvlLbl val="0"/>
      </c:catAx>
      <c:valAx>
        <c:axId val="30358192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292553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673013036003258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2712"/>
        <c:axId val="303583104"/>
      </c:barChart>
      <c:catAx>
        <c:axId val="3035827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3104"/>
        <c:crosses val="autoZero"/>
        <c:auto val="1"/>
        <c:lblAlgn val="ctr"/>
        <c:lblOffset val="100"/>
        <c:noMultiLvlLbl val="0"/>
      </c:catAx>
      <c:valAx>
        <c:axId val="30358310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2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727921443231E-2"/>
          <c:y val="3.8495166950726668E-2"/>
          <c:w val="0.7630935908557554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3888"/>
        <c:axId val="303584280"/>
      </c:barChart>
      <c:catAx>
        <c:axId val="303583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4280"/>
        <c:crosses val="autoZero"/>
        <c:auto val="1"/>
        <c:lblAlgn val="ctr"/>
        <c:lblOffset val="100"/>
        <c:noMultiLvlLbl val="0"/>
      </c:catAx>
      <c:valAx>
        <c:axId val="30358428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9502274330438971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5064"/>
        <c:axId val="303585456"/>
      </c:barChart>
      <c:catAx>
        <c:axId val="3035850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5456"/>
        <c:crosses val="autoZero"/>
        <c:auto val="1"/>
        <c:lblAlgn val="ctr"/>
        <c:lblOffset val="100"/>
        <c:noMultiLvlLbl val="0"/>
      </c:catAx>
      <c:valAx>
        <c:axId val="30358545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061870144270866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6240"/>
        <c:axId val="303586632"/>
      </c:barChart>
      <c:catAx>
        <c:axId val="303586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3586632"/>
        <c:crosses val="autoZero"/>
        <c:auto val="1"/>
        <c:lblAlgn val="ctr"/>
        <c:lblOffset val="100"/>
        <c:noMultiLvlLbl val="0"/>
      </c:catAx>
      <c:valAx>
        <c:axId val="303586632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0.18781389365151802</c:v>
                </c:pt>
                <c:pt idx="1">
                  <c:v>0.28371740206662199</c:v>
                </c:pt>
                <c:pt idx="2">
                  <c:v>0.33113336275127903</c:v>
                </c:pt>
                <c:pt idx="3">
                  <c:v>0.46755154121730758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0F-4DCC-8280-89BA3480F7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Popeyes Louisiana Kitchen</c:v>
                </c:pt>
              </c:strCache>
            </c:strRef>
          </c:tx>
          <c:spPr>
            <a:solidFill>
              <a:srgbClr val="008161"/>
            </a:solidFill>
          </c:spPr>
          <c:invertIfNegative val="1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0F-4DCC-8280-89BA3480F7C5}"/>
                </c:ext>
              </c:extLst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0F-4DCC-8280-89BA3480F7C5}"/>
                </c:ext>
              </c:extLst>
            </c:dLbl>
            <c:dLbl>
              <c:idx val="2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0F-4DCC-8280-89BA3480F7C5}"/>
                </c:ext>
              </c:extLst>
            </c:dLbl>
            <c:dLbl>
              <c:idx val="3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0F-4DCC-8280-89BA3480F7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Sheet1!$C$2:$C$5</c:f>
              <c:numCache>
                <c:formatCode>######0.0%</c:formatCode>
                <c:ptCount val="4"/>
                <c:pt idx="0">
                  <c:v>0.62437221269696397</c:v>
                </c:pt>
                <c:pt idx="1">
                  <c:v>0.43256519586675601</c:v>
                </c:pt>
                <c:pt idx="2">
                  <c:v>0.337733274497442</c:v>
                </c:pt>
                <c:pt idx="3">
                  <c:v>6.4896917565384807E-2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3F0F-4DCC-8280-89BA3480F7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0.18781389365151802</c:v>
                </c:pt>
                <c:pt idx="1">
                  <c:v>0.28371740206662199</c:v>
                </c:pt>
                <c:pt idx="2">
                  <c:v>0.33113336275127903</c:v>
                </c:pt>
                <c:pt idx="3">
                  <c:v>0.46755154121730758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0F-4DCC-8280-89BA3480F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3587808"/>
        <c:axId val="303588592"/>
      </c:barChart>
      <c:catAx>
        <c:axId val="30358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rgbClr val="FFFFFF">
                <a:alpha val="0"/>
              </a:srgbClr>
            </a:solidFill>
          </a:ln>
        </c:spPr>
        <c:txPr>
          <a:bodyPr/>
          <a:lstStyle/>
          <a:p>
            <a:pPr algn="just">
              <a:defRPr sz="1400" b="1">
                <a:solidFill>
                  <a:srgbClr val="3F3F3F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303588592"/>
        <c:crosses val="autoZero"/>
        <c:auto val="0"/>
        <c:lblAlgn val="ctr"/>
        <c:lblOffset val="100"/>
        <c:noMultiLvlLbl val="0"/>
      </c:catAx>
      <c:valAx>
        <c:axId val="3035885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03587808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>
        <a:lumMod val="95000"/>
      </a:schemeClr>
    </a:solidFill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0.23398589160194178</c:v>
                </c:pt>
                <c:pt idx="1">
                  <c:v>0.33795753189989286</c:v>
                </c:pt>
                <c:pt idx="2">
                  <c:v>0.3831210430525871</c:v>
                </c:pt>
                <c:pt idx="3">
                  <c:v>0.48190196359638426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2-4B1E-9FB9-06C24714CC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 Competitive Set</c:v>
                </c:pt>
              </c:strCache>
            </c:strRef>
          </c:tx>
          <c:spPr>
            <a:solidFill>
              <a:srgbClr val="7F7F7F"/>
            </a:solidFill>
          </c:spPr>
          <c:invertIfNegative val="1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EA2-4B1E-9FB9-06C24714CC08}"/>
                </c:ext>
              </c:extLst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EA2-4B1E-9FB9-06C24714CC08}"/>
                </c:ext>
              </c:extLst>
            </c:dLbl>
            <c:dLbl>
              <c:idx val="2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A2-4B1E-9FB9-06C24714CC08}"/>
                </c:ext>
              </c:extLst>
            </c:dLbl>
            <c:dLbl>
              <c:idx val="3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EA2-4B1E-9FB9-06C24714C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Sheet1!$C$2:$C$5</c:f>
              <c:numCache>
                <c:formatCode>######0.0%</c:formatCode>
                <c:ptCount val="4"/>
                <c:pt idx="0">
                  <c:v>0.53202821679611645</c:v>
                </c:pt>
                <c:pt idx="1">
                  <c:v>0.32408493620021422</c:v>
                </c:pt>
                <c:pt idx="2">
                  <c:v>0.23375791389482584</c:v>
                </c:pt>
                <c:pt idx="3">
                  <c:v>3.6196072807231479E-2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AEA2-4B1E-9FB9-06C24714CC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0.23398589160194178</c:v>
                </c:pt>
                <c:pt idx="1">
                  <c:v>0.33795753189989286</c:v>
                </c:pt>
                <c:pt idx="2">
                  <c:v>0.3831210430525871</c:v>
                </c:pt>
                <c:pt idx="3">
                  <c:v>0.48190196359638426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A2-4B1E-9FB9-06C24714C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3589376"/>
        <c:axId val="300010624"/>
      </c:barChart>
      <c:catAx>
        <c:axId val="3035893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rgbClr val="FFFFFF">
                <a:alpha val="0"/>
              </a:srgbClr>
            </a:solidFill>
          </a:ln>
        </c:spPr>
        <c:txPr>
          <a:bodyPr/>
          <a:lstStyle/>
          <a:p>
            <a:pPr algn="ctr">
              <a:defRPr lang="en-IN" sz="1400" b="1" i="0" u="none" strike="noStrike" kern="1200" baseline="0">
                <a:solidFill>
                  <a:srgbClr val="3F3F3F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0010624"/>
        <c:crosses val="autoZero"/>
        <c:auto val="0"/>
        <c:lblAlgn val="ctr"/>
        <c:lblOffset val="100"/>
        <c:noMultiLvlLbl val="0"/>
      </c:catAx>
      <c:valAx>
        <c:axId val="30001062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03589376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>
        <a:lumMod val="95000"/>
      </a:schemeClr>
    </a:solidFill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Competitive</a:t>
            </a:r>
            <a:r>
              <a:rPr lang="en-IN" baseline="0" dirty="0">
                <a:solidFill>
                  <a:schemeClr val="tx1"/>
                </a:solidFill>
              </a:rPr>
              <a:t> Set</a:t>
            </a:r>
            <a:endParaRPr lang="en-IN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Guest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5.0880079415868119E-2</c:v>
                </c:pt>
                <c:pt idx="1">
                  <c:v>0.27330971746573918</c:v>
                </c:pt>
                <c:pt idx="2">
                  <c:v>0.1554127596452447</c:v>
                </c:pt>
                <c:pt idx="3">
                  <c:v>0.52039744347314765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B2-43B3-A7A5-E02A53180B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0.20899999999999999</c:v>
                </c:pt>
                <c:pt idx="1">
                  <c:v>0.375</c:v>
                </c:pt>
                <c:pt idx="2">
                  <c:v>0.156</c:v>
                </c:pt>
                <c:pt idx="3">
                  <c:v>0.26100000000000001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B2-43B3-A7A5-E02A53180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2680464"/>
        <c:axId val="302681640"/>
      </c:barChart>
      <c:catAx>
        <c:axId val="302680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681640"/>
        <c:crosses val="autoZero"/>
        <c:auto val="1"/>
        <c:lblAlgn val="ctr"/>
        <c:lblOffset val="100"/>
        <c:noMultiLvlLbl val="0"/>
      </c:catAx>
      <c:valAx>
        <c:axId val="302681640"/>
        <c:scaling>
          <c:orientation val="minMax"/>
          <c:max val="0.70000000000000007"/>
        </c:scaling>
        <c:delete val="1"/>
        <c:axPos val="t"/>
        <c:numFmt formatCode="0.0%" sourceLinked="1"/>
        <c:majorTickMark val="out"/>
        <c:minorTickMark val="none"/>
        <c:tickLblPos val="nextTo"/>
        <c:crossAx val="3026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7-Eleven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Guest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Sheet1!$B$2:$B$5</c:f>
              <c:numCache>
                <c:formatCode>######0.0%</c:formatCode>
                <c:ptCount val="4"/>
                <c:pt idx="0">
                  <c:v>8.6855355610327395E-2</c:v>
                </c:pt>
                <c:pt idx="1">
                  <c:v>0.36515291779281356</c:v>
                </c:pt>
                <c:pt idx="2">
                  <c:v>0.15719576312321804</c:v>
                </c:pt>
                <c:pt idx="3">
                  <c:v>0.39079596347364098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15-44FD-A736-648FC14B8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0.36599999999999999</c:v>
                </c:pt>
                <c:pt idx="1">
                  <c:v>0.51600000000000001</c:v>
                </c:pt>
                <c:pt idx="2">
                  <c:v>8.1000000000000003E-2</c:v>
                </c:pt>
                <c:pt idx="3">
                  <c:v>3.6999999999999998E-2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15-44FD-A736-648FC14B8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2682424"/>
        <c:axId val="302682816"/>
      </c:barChart>
      <c:catAx>
        <c:axId val="3026824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682816"/>
        <c:crosses val="autoZero"/>
        <c:auto val="1"/>
        <c:lblAlgn val="ctr"/>
        <c:lblOffset val="100"/>
        <c:noMultiLvlLbl val="0"/>
      </c:catAx>
      <c:valAx>
        <c:axId val="302682816"/>
        <c:scaling>
          <c:orientation val="minMax"/>
          <c:max val="0.8"/>
        </c:scaling>
        <c:delete val="1"/>
        <c:axPos val="t"/>
        <c:numFmt formatCode="######0.0%" sourceLinked="1"/>
        <c:majorTickMark val="out"/>
        <c:minorTickMark val="none"/>
        <c:tickLblPos val="nextTo"/>
        <c:crossAx val="302682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12153433029736E-2"/>
          <c:y val="6.5981091928252258E-2"/>
          <c:w val="0.93172353635137029"/>
          <c:h val="0.8713013905115202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Lift with Monthly+ Dining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8161"/>
              </a:solidFill>
              <a:ln w="50800">
                <a:noFill/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F9E-485A-BF3A-300BF737EE6B}"/>
              </c:ext>
            </c:extLst>
          </c:dPt>
          <c:dPt>
            <c:idx val="1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F9E-485A-BF3A-300BF737EE6B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F9E-485A-BF3A-300BF737EE6B}"/>
              </c:ext>
            </c:extLst>
          </c:dPt>
          <c:dPt>
            <c:idx val="3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F9E-485A-BF3A-300BF737EE6B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F9E-485A-BF3A-300BF737EE6B}"/>
              </c:ext>
            </c:extLst>
          </c:dPt>
          <c:dPt>
            <c:idx val="5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F9E-485A-BF3A-300BF737EE6B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F9E-485A-BF3A-300BF737EE6B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F9E-485A-BF3A-300BF737EE6B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F9E-485A-BF3A-300BF737EE6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A48AC30-D2A6-41E4-8814-D484B30569D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1F9E-485A-BF3A-300BF737EE6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14522F1-D565-46C6-997A-A1D6FC87D38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1F9E-485A-BF3A-300BF737EE6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2D03880-9E0F-430F-BF1A-1EAADCD72C98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1F9E-485A-BF3A-300BF737EE6B}"/>
                </c:ext>
              </c:extLst>
            </c:dLbl>
            <c:dLbl>
              <c:idx val="3"/>
              <c:layout>
                <c:manualLayout>
                  <c:x val="-6.3328325644120304E-2"/>
                  <c:y val="5.9922912442278278E-2"/>
                </c:manualLayout>
              </c:layout>
              <c:tx>
                <c:rich>
                  <a:bodyPr/>
                  <a:lstStyle/>
                  <a:p>
                    <a:fld id="{EC6B0536-B9D7-4FC8-A21D-9E3E8939B22B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F9E-485A-BF3A-300BF737EE6B}"/>
                </c:ext>
              </c:extLst>
            </c:dLbl>
            <c:dLbl>
              <c:idx val="4"/>
              <c:layout>
                <c:manualLayout>
                  <c:x val="3.2756030505579362E-2"/>
                  <c:y val="-9.6304680710804377E-2"/>
                </c:manualLayout>
              </c:layout>
              <c:tx>
                <c:rich>
                  <a:bodyPr/>
                  <a:lstStyle/>
                  <a:p>
                    <a:fld id="{C0B36CA9-361E-494D-A59E-46E6CDE3638B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1F9E-485A-BF3A-300BF737EE6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3CEE6EE-FE70-46DA-8E76-028107812737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F9E-485A-BF3A-300BF737EE6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3C4DD2D-49F7-4803-AAB7-17BC36B3F6B4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F9E-485A-BF3A-300BF737EE6B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B73D9D2-B683-475C-84F1-821273534F6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F9E-485A-BF3A-300BF737EE6B}"/>
                </c:ext>
              </c:extLst>
            </c:dLbl>
            <c:dLbl>
              <c:idx val="8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 algn="l">
                      <a:defRPr sz="900" b="0" i="0" u="none" strike="noStrike" kern="1200" baseline="0">
                        <a:solidFill>
                          <a:schemeClr val="tx1">
                            <a:lumMod val="75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9EB4DDF-6FD3-42D8-A551-60F1DC74E0A0}" type="CELLRANGE">
                      <a:rPr lang="en-IN"/>
                      <a:pPr algn="l">
                        <a:defRPr/>
                      </a:pPr>
                      <a:t>[CELLRANGE]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 algn="l">
                    <a:defRPr sz="900" b="0" i="0" u="none" strike="noStrike" kern="1200" baseline="0">
                      <a:solidFill>
                        <a:schemeClr val="tx1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F9E-485A-BF3A-300BF737EE6B}"/>
                </c:ext>
              </c:extLst>
            </c:dLbl>
            <c:dLbl>
              <c:idx val="9"/>
              <c:layout>
                <c:manualLayout>
                  <c:x val="-0.15176960800918476"/>
                  <c:y val="4.2802080315912268E-3"/>
                </c:manualLayout>
              </c:layout>
              <c:tx>
                <c:rich>
                  <a:bodyPr/>
                  <a:lstStyle/>
                  <a:p>
                    <a:fld id="{3F0CD940-C9EC-47EE-89D9-406E7DDCDC81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1F9E-485A-BF3A-300BF737EE6B}"/>
                </c:ext>
              </c:extLst>
            </c:dLbl>
            <c:dLbl>
              <c:idx val="10"/>
              <c:layout>
                <c:manualLayout>
                  <c:x val="-7.6430737846352034E-3"/>
                  <c:y val="-4.9222392363300012E-2"/>
                </c:manualLayout>
              </c:layout>
              <c:tx>
                <c:rich>
                  <a:bodyPr/>
                  <a:lstStyle/>
                  <a:p>
                    <a:fld id="{091C3FA6-0DF8-45F4-A706-D75F4B552B3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1F9E-485A-BF3A-300BF737EE6B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8B53DF8-1184-46D9-87D4-645CB55B2037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1F9E-485A-BF3A-300BF737EE6B}"/>
                </c:ext>
              </c:extLst>
            </c:dLbl>
            <c:dLbl>
              <c:idx val="12"/>
              <c:layout>
                <c:manualLayout>
                  <c:x val="-1.0918676835193148E-2"/>
                  <c:y val="-8.7744264647621847E-2"/>
                </c:manualLayout>
              </c:layout>
              <c:tx>
                <c:rich>
                  <a:bodyPr/>
                  <a:lstStyle/>
                  <a:p>
                    <a:fld id="{2513C412-633C-4657-B4A2-5564C82C5B8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1F9E-485A-BF3A-300BF737EE6B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6AAF49F-4BEC-4D9E-91C9-7927AAF73B4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F9E-485A-BF3A-300BF737EE6B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D316168-4259-494D-B260-AF16BD3BB040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1F9E-485A-BF3A-300BF737EE6B}"/>
                </c:ext>
              </c:extLst>
            </c:dLbl>
            <c:dLbl>
              <c:idx val="15"/>
              <c:layout>
                <c:manualLayout>
                  <c:x val="-2.1837353670386295E-3"/>
                  <c:y val="-2.5681248189547912E-2"/>
                </c:manualLayout>
              </c:layout>
              <c:tx>
                <c:rich>
                  <a:bodyPr/>
                  <a:lstStyle/>
                  <a:p>
                    <a:fld id="{0584FBB9-2038-4CAB-AC99-6C2030074E59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1F9E-485A-BF3A-300BF737EE6B}"/>
                </c:ext>
              </c:extLst>
            </c:dLbl>
            <c:dLbl>
              <c:idx val="16"/>
              <c:layout>
                <c:manualLayout>
                  <c:x val="-9.9359959200257683E-2"/>
                  <c:y val="-2.7821352205343486E-2"/>
                </c:manualLayout>
              </c:layout>
              <c:tx>
                <c:rich>
                  <a:bodyPr/>
                  <a:lstStyle/>
                  <a:p>
                    <a:fld id="{A05DE0C8-8A4C-40C0-A807-A89286234523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1F9E-485A-BF3A-300BF737EE6B}"/>
                </c:ext>
              </c:extLst>
            </c:dLbl>
            <c:dLbl>
              <c:idx val="17"/>
              <c:layout>
                <c:manualLayout>
                  <c:x val="2.7296692087982868E-2"/>
                  <c:y val="0.18618904937422179"/>
                </c:manualLayout>
              </c:layout>
              <c:tx>
                <c:rich>
                  <a:bodyPr/>
                  <a:lstStyle/>
                  <a:p>
                    <a:fld id="{4E6720BC-BBDF-4A2D-807F-0443DCEEE8CC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1F9E-485A-BF3A-300BF737EE6B}"/>
                </c:ext>
              </c:extLst>
            </c:dLbl>
            <c:dLbl>
              <c:idx val="18"/>
              <c:layout>
                <c:manualLayout>
                  <c:x val="0.13539159275639512"/>
                  <c:y val="-6.8483328505460961E-2"/>
                </c:manualLayout>
              </c:layout>
              <c:tx>
                <c:rich>
                  <a:bodyPr/>
                  <a:lstStyle/>
                  <a:p>
                    <a:fld id="{A9A0D66E-3D94-4DB6-9627-AE8FEDA56533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1F9E-485A-BF3A-300BF737EE6B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DAC93EC5-9FBE-494E-8E23-1827A4301208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1F9E-485A-BF3A-300BF737EE6B}"/>
                </c:ext>
              </c:extLst>
            </c:dLbl>
            <c:dLbl>
              <c:idx val="20"/>
              <c:layout>
                <c:manualLayout>
                  <c:x val="-0.17469882936309045"/>
                  <c:y val="0.10486509677398699"/>
                </c:manualLayout>
              </c:layout>
              <c:tx>
                <c:rich>
                  <a:bodyPr/>
                  <a:lstStyle/>
                  <a:p>
                    <a:fld id="{46835D9A-4901-455F-88DC-B4D20030B19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1F9E-485A-BF3A-300BF737EE6B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027E8A82-2520-4E52-8C65-998DA6B25562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1F9E-485A-BF3A-300BF737EE6B}"/>
                </c:ext>
              </c:extLst>
            </c:dLbl>
            <c:dLbl>
              <c:idx val="22"/>
              <c:layout>
                <c:manualLayout>
                  <c:x val="1.6378015252789722E-2"/>
                  <c:y val="3.2101560236934792E-2"/>
                </c:manualLayout>
              </c:layout>
              <c:tx>
                <c:rich>
                  <a:bodyPr/>
                  <a:lstStyle/>
                  <a:p>
                    <a:fld id="{29DEAA6B-C0BE-4112-8497-D3C8EF7D4D6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1F9E-485A-BF3A-300BF737EE6B}"/>
                </c:ext>
              </c:extLst>
            </c:dLbl>
            <c:dLbl>
              <c:idx val="23"/>
              <c:layout>
                <c:manualLayout>
                  <c:x val="2.4021089037424927E-2"/>
                  <c:y val="5.9922912442278278E-2"/>
                </c:manualLayout>
              </c:layout>
              <c:tx>
                <c:rich>
                  <a:bodyPr/>
                  <a:lstStyle/>
                  <a:p>
                    <a:fld id="{BD9CB9E0-3FF2-4AF5-BD81-27F311474021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1F9E-485A-BF3A-300BF737EE6B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29D7F2D-E9A2-44F1-9CE8-CD5360939A42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1F9E-485A-BF3A-300BF737EE6B}"/>
                </c:ext>
              </c:extLst>
            </c:dLbl>
            <c:dLbl>
              <c:idx val="25"/>
              <c:layout>
                <c:manualLayout>
                  <c:x val="4.5858442707811142E-2"/>
                  <c:y val="-4.4942184331708789E-2"/>
                </c:manualLayout>
              </c:layout>
              <c:tx>
                <c:rich>
                  <a:bodyPr/>
                  <a:lstStyle/>
                  <a:p>
                    <a:fld id="{8EB1C2B0-CE77-49A3-A724-70C24A932200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D-1F9E-485A-BF3A-300BF737EE6B}"/>
                </c:ext>
              </c:extLst>
            </c:dLbl>
            <c:dLbl>
              <c:idx val="26"/>
              <c:layout>
                <c:manualLayout>
                  <c:x val="-3.2756030505581043E-3"/>
                  <c:y val="5.9922912442278202E-2"/>
                </c:manualLayout>
              </c:layout>
              <c:tx>
                <c:rich>
                  <a:bodyPr/>
                  <a:lstStyle/>
                  <a:p>
                    <a:fld id="{047962DF-5B29-4484-8793-EB6F7296A738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B-1F9E-485A-BF3A-300BF737EE6B}"/>
                </c:ext>
              </c:extLst>
            </c:dLbl>
            <c:dLbl>
              <c:idx val="27"/>
              <c:layout>
                <c:manualLayout>
                  <c:x val="-6.2236457960600941E-2"/>
                  <c:y val="-6.6343224489665231E-2"/>
                </c:manualLayout>
              </c:layout>
              <c:tx>
                <c:rich>
                  <a:bodyPr/>
                  <a:lstStyle/>
                  <a:p>
                    <a:fld id="{40CE40D1-7D93-4A0D-AA43-5717D32273AE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E-1F9E-485A-BF3A-300BF737EE6B}"/>
                </c:ext>
              </c:extLst>
            </c:dLbl>
            <c:dLbl>
              <c:idx val="28"/>
              <c:layout>
                <c:manualLayout>
                  <c:x val="3.8215368923175938E-2"/>
                  <c:y val="-2.1401040157956529E-3"/>
                </c:manualLayout>
              </c:layout>
              <c:tx>
                <c:rich>
                  <a:bodyPr/>
                  <a:lstStyle/>
                  <a:p>
                    <a:fld id="{70EABD3B-412D-479F-8BC7-3E5A3A38DB59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C-1F9E-485A-BF3A-300BF737EE6B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509A338B-C69E-4754-9D6F-853D35E4FA16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1F9E-485A-BF3A-300BF737EE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l"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7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Sheet1!$A$2:$A$31</c:f>
              <c:numCache>
                <c:formatCode>0.0%</c:formatCode>
                <c:ptCount val="30"/>
                <c:pt idx="0">
                  <c:v>-6.7962947244778249E-2</c:v>
                </c:pt>
                <c:pt idx="1">
                  <c:v>2.9040194163738542E-2</c:v>
                </c:pt>
                <c:pt idx="2">
                  <c:v>-5.7367054815356477E-2</c:v>
                </c:pt>
                <c:pt idx="3">
                  <c:v>-6.0629397051100459E-2</c:v>
                </c:pt>
                <c:pt idx="4">
                  <c:v>-3.7531655537076603E-2</c:v>
                </c:pt>
                <c:pt idx="5">
                  <c:v>-1.4994656696415948E-2</c:v>
                </c:pt>
                <c:pt idx="6">
                  <c:v>-1.9401125220377402E-3</c:v>
                </c:pt>
                <c:pt idx="7">
                  <c:v>9.3075262596683195E-2</c:v>
                </c:pt>
                <c:pt idx="8">
                  <c:v>-8.889294985694518E-3</c:v>
                </c:pt>
                <c:pt idx="9">
                  <c:v>-4.0283684165803912E-2</c:v>
                </c:pt>
                <c:pt idx="10">
                  <c:v>-2.4168312034297729E-2</c:v>
                </c:pt>
                <c:pt idx="11">
                  <c:v>-2.8563359827831175E-2</c:v>
                </c:pt>
                <c:pt idx="12">
                  <c:v>0.11620002698841531</c:v>
                </c:pt>
                <c:pt idx="13">
                  <c:v>-4.6127322427935435E-3</c:v>
                </c:pt>
                <c:pt idx="14">
                  <c:v>0.12962365547316809</c:v>
                </c:pt>
                <c:pt idx="15">
                  <c:v>-1.9159792373219325E-2</c:v>
                </c:pt>
                <c:pt idx="16">
                  <c:v>-5.2967840098592789E-2</c:v>
                </c:pt>
                <c:pt idx="17">
                  <c:v>-2.6852328515052731E-2</c:v>
                </c:pt>
                <c:pt idx="18">
                  <c:v>-4.9258588066075915E-3</c:v>
                </c:pt>
                <c:pt idx="19">
                  <c:v>1.3212636830052527E-2</c:v>
                </c:pt>
                <c:pt idx="20">
                  <c:v>-3.4351601433797514E-2</c:v>
                </c:pt>
                <c:pt idx="21">
                  <c:v>-1.2258815187697517E-2</c:v>
                </c:pt>
                <c:pt idx="22">
                  <c:v>-2.1774210882251482E-3</c:v>
                </c:pt>
                <c:pt idx="23">
                  <c:v>-6.8917614468318109E-3</c:v>
                </c:pt>
                <c:pt idx="24">
                  <c:v>0.12537685002115326</c:v>
                </c:pt>
                <c:pt idx="25">
                  <c:v>0.13200000000000001</c:v>
                </c:pt>
                <c:pt idx="26">
                  <c:v>0.14599999999999999</c:v>
                </c:pt>
                <c:pt idx="27">
                  <c:v>0.17199999999999999</c:v>
                </c:pt>
                <c:pt idx="28">
                  <c:v>5.1999999999999998E-2</c:v>
                </c:pt>
                <c:pt idx="29">
                  <c:v>0.03</c:v>
                </c:pt>
              </c:numCache>
            </c:numRef>
          </c:xVal>
          <c:yVal>
            <c:numRef>
              <c:f>Sheet1!$B$2:$B$31</c:f>
              <c:numCache>
                <c:formatCode>0</c:formatCode>
                <c:ptCount val="30"/>
                <c:pt idx="0">
                  <c:v>184.72640791275194</c:v>
                </c:pt>
                <c:pt idx="1">
                  <c:v>150.84104591788139</c:v>
                </c:pt>
                <c:pt idx="2">
                  <c:v>144.86375588612029</c:v>
                </c:pt>
                <c:pt idx="3">
                  <c:v>140.35171929643039</c:v>
                </c:pt>
                <c:pt idx="4">
                  <c:v>137.88362069206289</c:v>
                </c:pt>
                <c:pt idx="5">
                  <c:v>137.5175739360497</c:v>
                </c:pt>
                <c:pt idx="6">
                  <c:v>131.75050614384574</c:v>
                </c:pt>
                <c:pt idx="7">
                  <c:v>127.00891428884071</c:v>
                </c:pt>
                <c:pt idx="8">
                  <c:v>112.69793154519625</c:v>
                </c:pt>
                <c:pt idx="9">
                  <c:v>111.98829620540806</c:v>
                </c:pt>
                <c:pt idx="10">
                  <c:v>110.7523292086837</c:v>
                </c:pt>
                <c:pt idx="11">
                  <c:v>101.77396820175039</c:v>
                </c:pt>
                <c:pt idx="12">
                  <c:v>96.113621213354847</c:v>
                </c:pt>
                <c:pt idx="13">
                  <c:v>85.52704747571677</c:v>
                </c:pt>
                <c:pt idx="14">
                  <c:v>77.553627896902029</c:v>
                </c:pt>
                <c:pt idx="15">
                  <c:v>73.106267991001346</c:v>
                </c:pt>
                <c:pt idx="16">
                  <c:v>71.676857441304904</c:v>
                </c:pt>
                <c:pt idx="17">
                  <c:v>71.1680044016491</c:v>
                </c:pt>
                <c:pt idx="18">
                  <c:v>70.964299719921456</c:v>
                </c:pt>
                <c:pt idx="19">
                  <c:v>69.503853772940843</c:v>
                </c:pt>
                <c:pt idx="20">
                  <c:v>68.183300825160714</c:v>
                </c:pt>
                <c:pt idx="21">
                  <c:v>61.821071020647956</c:v>
                </c:pt>
                <c:pt idx="22">
                  <c:v>57.625220274637179</c:v>
                </c:pt>
                <c:pt idx="23">
                  <c:v>52.913191870686639</c:v>
                </c:pt>
                <c:pt idx="24">
                  <c:v>51.687566861054393</c:v>
                </c:pt>
                <c:pt idx="25">
                  <c:v>95</c:v>
                </c:pt>
                <c:pt idx="26">
                  <c:v>104</c:v>
                </c:pt>
                <c:pt idx="27">
                  <c:v>150</c:v>
                </c:pt>
                <c:pt idx="28">
                  <c:v>63</c:v>
                </c:pt>
                <c:pt idx="29">
                  <c:v>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Sheet1!$C$2:$C$35</c15:f>
                <c15:dlblRangeCache>
                  <c:ptCount val="34"/>
                  <c:pt idx="0">
                    <c:v>Has Good Coupon Policy</c:v>
                  </c:pt>
                  <c:pt idx="1">
                    <c:v>Has Good Fuel Prices</c:v>
                  </c:pt>
                  <c:pt idx="2">
                    <c:v>Has Good Sales</c:v>
                  </c:pt>
                  <c:pt idx="3">
                    <c:v>Has Low Everyday Prices</c:v>
                  </c:pt>
                  <c:pt idx="4">
                    <c:v>Provides Good Overall Value</c:v>
                  </c:pt>
                  <c:pt idx="5">
                    <c:v>Carries High-Quality Products</c:v>
                  </c:pt>
                  <c:pt idx="6">
                    <c:v>Has Good Selection</c:v>
                  </c:pt>
                  <c:pt idx="7">
                    <c:v>Offers Unique Appealing Products</c:v>
                  </c:pt>
                  <c:pt idx="8">
                    <c:v>Rarely Runs Out Of Stock</c:v>
                  </c:pt>
                  <c:pt idx="9">
                    <c:v>Has Clean Shopping Area</c:v>
                  </c:pt>
                  <c:pt idx="10">
                    <c:v>Has A Pharmacy I Trust</c:v>
                  </c:pt>
                  <c:pt idx="11">
                    <c:v>Has Clean Restrooms</c:v>
                  </c:pt>
                  <c:pt idx="12">
                    <c:v>Has Good, Safe Parking Facilities</c:v>
                  </c:pt>
                  <c:pt idx="13">
                    <c:v>Is A Store I Trust</c:v>
                  </c:pt>
                  <c:pt idx="14">
                    <c:v>Is Family-Friendly</c:v>
                  </c:pt>
                  <c:pt idx="15">
                    <c:v>Has Friendly, Comfortable Atmosphere</c:v>
                  </c:pt>
                  <c:pt idx="16">
                    <c:v>Is A Fun Place To Shop</c:v>
                  </c:pt>
                  <c:pt idx="17">
                    <c:v>Has A Familiar Layout</c:v>
                  </c:pt>
                  <c:pt idx="18">
                    <c:v>Has Easy, Quick Checkout Experience</c:v>
                  </c:pt>
                  <c:pt idx="19">
                    <c:v>Has Convenient Hours</c:v>
                  </c:pt>
                  <c:pt idx="20">
                    <c:v>Has Items Frequently Buy In Convenient Location</c:v>
                  </c:pt>
                  <c:pt idx="21">
                    <c:v>Good Place To Grab Quick Meal, Beverage, Snack</c:v>
                  </c:pt>
                  <c:pt idx="22">
                    <c:v>Is Conveniently Located</c:v>
                  </c:pt>
                  <c:pt idx="23">
                    <c:v>Is Easy To Get In And Out Of Quickly</c:v>
                  </c:pt>
                  <c:pt idx="24">
                    <c:v>Is Well-Organised/Easy To Shop</c:v>
                  </c:pt>
                  <c:pt idx="25">
                    <c:v>Offers One-Stop Shopping</c:v>
                  </c:pt>
                  <c:pt idx="26">
                    <c:v>Has Good Loyalty Program</c:v>
                  </c:pt>
                  <c:pt idx="27">
                    <c:v>Has Good Customer Service Policies</c:v>
                  </c:pt>
                  <c:pt idx="28">
                    <c:v>Has Helpful, Courteous, Knowledgeable Employees</c:v>
                  </c:pt>
                  <c:pt idx="29">
                    <c:v>Has Product Demonstrations/Product Samples</c:v>
                  </c:pt>
                  <c:pt idx="30">
                    <c:v>None Of These</c:v>
                  </c:pt>
                  <c:pt idx="31">
                    <c:v>11</c:v>
                  </c:pt>
                  <c:pt idx="32">
                    <c:v>12</c:v>
                  </c:pt>
                  <c:pt idx="33">
                    <c:v>13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1F9E-485A-BF3A-300BF737EE6B}"/>
            </c:ext>
          </c:extLst>
        </c:ser>
        <c:dLbls>
          <c:dLblPos val="l"/>
          <c:showLegendKey val="0"/>
          <c:showVal val="1"/>
          <c:showCatName val="0"/>
          <c:showSerName val="0"/>
          <c:showPercent val="0"/>
          <c:showBubbleSize val="0"/>
        </c:dLbls>
        <c:axId val="288734096"/>
        <c:axId val="288734488"/>
      </c:scatterChart>
      <c:valAx>
        <c:axId val="288734096"/>
        <c:scaling>
          <c:orientation val="minMax"/>
          <c:max val="0.18000000000000002"/>
          <c:min val="-0.18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8734488"/>
        <c:crossesAt val="100"/>
        <c:crossBetween val="midCat"/>
        <c:majorUnit val="6.0000000000000012E-2"/>
      </c:valAx>
      <c:valAx>
        <c:axId val="288734488"/>
        <c:scaling>
          <c:orientation val="minMax"/>
          <c:max val="20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crossAx val="288734096"/>
        <c:crossesAt val="0"/>
        <c:crossBetween val="midCat"/>
        <c:majorUnit val="45"/>
      </c:valAx>
      <c:spPr>
        <a:noFill/>
        <a:ln>
          <a:solidFill>
            <a:schemeClr val="tx1">
              <a:lumMod val="7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>
              <a:lumMod val="75000"/>
            </a:schemeClr>
          </a:solidFill>
          <a:latin typeface="Franklin Gothic Book" panose="020B05030201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0.24399999999999999</c:v>
                </c:pt>
                <c:pt idx="1">
                  <c:v>0.75600000000000001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0.41299999999999998</c:v>
                </c:pt>
                <c:pt idx="1">
                  <c:v>0.14399999999999999</c:v>
                </c:pt>
                <c:pt idx="2">
                  <c:v>0.124</c:v>
                </c:pt>
                <c:pt idx="3">
                  <c:v>9.7000000000000003E-2</c:v>
                </c:pt>
                <c:pt idx="4">
                  <c:v>9.0999999999999998E-2</c:v>
                </c:pt>
                <c:pt idx="5">
                  <c:v>7.9000000000000001E-2</c:v>
                </c:pt>
                <c:pt idx="6">
                  <c:v>7.0000000000000007E-2</c:v>
                </c:pt>
                <c:pt idx="7">
                  <c:v>6.4000000000000001E-2</c:v>
                </c:pt>
                <c:pt idx="8">
                  <c:v>6.0999999999999999E-2</c:v>
                </c:pt>
                <c:pt idx="9">
                  <c:v>5.2999999999999999E-2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2.2804773861357649E-2"/>
                  <c:y val="-1.70548307124610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382438677395475E-2"/>
                      <c:h val="4.71805582457130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  <c:pt idx="8">
                  <c:v>-1.7000000000000001E-2</c:v>
                </c:pt>
                <c:pt idx="9">
                  <c:v>-1.7999999999999999E-2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008161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1.0999999999999999E-2</c:v>
                </c:pt>
                <c:pt idx="1">
                  <c:v>1.2999999999999999E-2</c:v>
                </c:pt>
                <c:pt idx="2">
                  <c:v>1.7999999999999999E-2</c:v>
                </c:pt>
                <c:pt idx="3">
                  <c:v>2.1999999999999999E-2</c:v>
                </c:pt>
                <c:pt idx="4">
                  <c:v>4.9000000000000002E-2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008161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2E-3</c:v>
                </c:pt>
                <c:pt idx="1">
                  <c:v>3.0000000000000001E-3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008161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2E-3</c:v>
                </c:pt>
                <c:pt idx="1">
                  <c:v>3.0000000000000001E-3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0.14923748460779299</c:v>
                </c:pt>
                <c:pt idx="1">
                  <c:v>0.105277961695863</c:v>
                </c:pt>
                <c:pt idx="2">
                  <c:v>4.55088653451425E-2</c:v>
                </c:pt>
                <c:pt idx="3">
                  <c:v>0.12589211986891399</c:v>
                </c:pt>
                <c:pt idx="4">
                  <c:v>4.4401620380095902E-2</c:v>
                </c:pt>
                <c:pt idx="5">
                  <c:v>8.29467751928223E-2</c:v>
                </c:pt>
                <c:pt idx="6">
                  <c:v>5.53405092977243E-2</c:v>
                </c:pt>
                <c:pt idx="7">
                  <c:v>4.5418489977997897E-2</c:v>
                </c:pt>
                <c:pt idx="8">
                  <c:v>9.9220193197263294E-3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4127256751598223E-2"/>
                  <c:y val="-5.0657289789328451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1.7839907313919406E-2"/>
                  <c:y val="-2.891539013115537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692407626237955E-2"/>
                      <c:h val="4.71805582457130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Sheet1!$D$2:$D$10</c:f>
              <c:numCache>
                <c:formatCode>0.00%</c:formatCode>
                <c:ptCount val="9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  <c:pt idx="8">
                  <c:v>-1.7000000000000001E-2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29726007740233"/>
          <c:y val="3.7206668286675883E-2"/>
          <c:w val="0.90935246061006636"/>
          <c:h val="0.78026380499073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Tea (Bags,Leaves, Powdered Mix)</c:v>
                </c:pt>
                <c:pt idx="1">
                  <c:v>Coffee (Beans,Grinds, Powdered/ Instant)</c:v>
                </c:pt>
                <c:pt idx="2">
                  <c:v>Powdered Protein Drinks Or Shakes</c:v>
                </c:pt>
                <c:pt idx="3">
                  <c:v>Frozen Concentrate</c:v>
                </c:pt>
                <c:pt idx="4">
                  <c:v>Powdered Soft Drinks</c:v>
                </c:pt>
                <c:pt idx="5">
                  <c:v>Powdered Hot Chocolate/ Cocoa</c:v>
                </c:pt>
                <c:pt idx="6">
                  <c:v>Liquid Flavor Enhancers</c:v>
                </c:pt>
                <c:pt idx="7">
                  <c:v>Other Beverage Ingredient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9.6643105491009407E-3</c:v>
                </c:pt>
                <c:pt idx="1">
                  <c:v>2.17504405655068E-2</c:v>
                </c:pt>
                <c:pt idx="2">
                  <c:v>5.3240938543231498E-3</c:v>
                </c:pt>
                <c:pt idx="3">
                  <c:v>7.9894354793051993E-3</c:v>
                </c:pt>
                <c:pt idx="4">
                  <c:v>9.3113858656789505E-3</c:v>
                </c:pt>
                <c:pt idx="5">
                  <c:v>5.9777451719876199E-3</c:v>
                </c:pt>
                <c:pt idx="6">
                  <c:v>4.2445251334399699E-3</c:v>
                </c:pt>
                <c:pt idx="7">
                  <c:v>2.2054744106202999E-2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Tea (Bags,Leaves, Powdered Mix)</c:v>
                </c:pt>
                <c:pt idx="1">
                  <c:v>Coffee (Beans,Grinds, Powdered/ Instant)</c:v>
                </c:pt>
                <c:pt idx="2">
                  <c:v>Powdered Protein Drinks Or Shakes</c:v>
                </c:pt>
                <c:pt idx="3">
                  <c:v>Frozen Concentrate</c:v>
                </c:pt>
                <c:pt idx="4">
                  <c:v>Powdered Soft Drinks</c:v>
                </c:pt>
                <c:pt idx="5">
                  <c:v>Powdered Hot Chocolate/ Cocoa</c:v>
                </c:pt>
                <c:pt idx="6">
                  <c:v>Liquid Flavor Enhancers</c:v>
                </c:pt>
                <c:pt idx="7">
                  <c:v>Other Beverage Ingredient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2.6329300444838565E-2"/>
                  <c:y val="-1.46828122189537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836801874447167E-2"/>
                      <c:h val="3.294788694327981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Tea (Bags,Leaves, Powdered Mix)</c:v>
                </c:pt>
                <c:pt idx="1">
                  <c:v>Coffee (Beans,Grinds, Powdered/ Instant)</c:v>
                </c:pt>
                <c:pt idx="2">
                  <c:v>Powdered Protein Drinks Or Shakes</c:v>
                </c:pt>
                <c:pt idx="3">
                  <c:v>Frozen Concentrate</c:v>
                </c:pt>
                <c:pt idx="4">
                  <c:v>Powdered Soft Drinks</c:v>
                </c:pt>
                <c:pt idx="5">
                  <c:v>Powdered Hot Chocolate/ Cocoa</c:v>
                </c:pt>
                <c:pt idx="6">
                  <c:v>Liquid Flavor Enhancers</c:v>
                </c:pt>
                <c:pt idx="7">
                  <c:v>Other Beverage Ingredient</c:v>
                </c:pt>
              </c:strCache>
            </c:strRef>
          </c:cat>
          <c:val>
            <c:numRef>
              <c:f>Sheet1!$D$2:$D$9</c:f>
              <c:numCache>
                <c:formatCode>0.00%</c:formatCode>
                <c:ptCount val="8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Carries High-Quality Products</c:v>
                </c:pt>
                <c:pt idx="1">
                  <c:v>Has Good Selection</c:v>
                </c:pt>
                <c:pt idx="2">
                  <c:v>Offers Unique Appealing Products</c:v>
                </c:pt>
                <c:pt idx="3">
                  <c:v>Rarely Runs Out Of Stock</c:v>
                </c:pt>
                <c:pt idx="4">
                  <c:v>Has A Pharmacy I Trust</c:v>
                </c:pt>
                <c:pt idx="5">
                  <c:v>Has A Familiar Layout</c:v>
                </c:pt>
                <c:pt idx="6">
                  <c:v>Has Easy, Quick Checkout Experience</c:v>
                </c:pt>
                <c:pt idx="7">
                  <c:v>Has Convenient Hours</c:v>
                </c:pt>
                <c:pt idx="8">
                  <c:v>Has Items Frequently Buy In Convenient Location</c:v>
                </c:pt>
                <c:pt idx="9">
                  <c:v>Good Place To Grab Quick Meal, Beverage, Snack</c:v>
                </c:pt>
                <c:pt idx="10">
                  <c:v>Is Conveniently Located</c:v>
                </c:pt>
                <c:pt idx="11">
                  <c:v>Is Easy To Get In And Out Of Quickly</c:v>
                </c:pt>
                <c:pt idx="12">
                  <c:v>Is Well-Organised/Easy To Shop</c:v>
                </c:pt>
                <c:pt idx="13">
                  <c:v>Offers One-Stop Shopping</c:v>
                </c:pt>
              </c:strCache>
            </c:strRef>
          </c:cat>
          <c:val>
            <c:numRef>
              <c:f>Sheet1!$B$2:$B$15</c:f>
              <c:numCache>
                <c:formatCode>######0.0%</c:formatCode>
                <c:ptCount val="14"/>
                <c:pt idx="0">
                  <c:v>0.441352685470838</c:v>
                </c:pt>
                <c:pt idx="1">
                  <c:v>0.245168343967022</c:v>
                </c:pt>
                <c:pt idx="2">
                  <c:v>0.30622237194549401</c:v>
                </c:pt>
                <c:pt idx="3">
                  <c:v>0.23861415033505001</c:v>
                </c:pt>
                <c:pt idx="4">
                  <c:v>0.51317441955397403</c:v>
                </c:pt>
                <c:pt idx="5">
                  <c:v>0.26367729751670699</c:v>
                </c:pt>
                <c:pt idx="6">
                  <c:v>0.19833807309045201</c:v>
                </c:pt>
                <c:pt idx="7">
                  <c:v>0.30662893261648499</c:v>
                </c:pt>
                <c:pt idx="8">
                  <c:v>0.176224857533755</c:v>
                </c:pt>
                <c:pt idx="9">
                  <c:v>0.156087327509212</c:v>
                </c:pt>
                <c:pt idx="10">
                  <c:v>0.24497999377801399</c:v>
                </c:pt>
                <c:pt idx="11">
                  <c:v>5.2893375080349303E-2</c:v>
                </c:pt>
                <c:pt idx="12" formatCode="0.0%">
                  <c:v>0.20799999999999999</c:v>
                </c:pt>
                <c:pt idx="13" formatCode="0.0%">
                  <c:v>0.14899999999999999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4FC1-A167-5D53E5DB06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Carries High-Quality Products</c:v>
                </c:pt>
                <c:pt idx="1">
                  <c:v>Has Good Selection</c:v>
                </c:pt>
                <c:pt idx="2">
                  <c:v>Offers Unique Appealing Products</c:v>
                </c:pt>
                <c:pt idx="3">
                  <c:v>Rarely Runs Out Of Stock</c:v>
                </c:pt>
                <c:pt idx="4">
                  <c:v>Has A Pharmacy I Trust</c:v>
                </c:pt>
                <c:pt idx="5">
                  <c:v>Has A Familiar Layout</c:v>
                </c:pt>
                <c:pt idx="6">
                  <c:v>Has Easy, Quick Checkout Experience</c:v>
                </c:pt>
                <c:pt idx="7">
                  <c:v>Has Convenient Hours</c:v>
                </c:pt>
                <c:pt idx="8">
                  <c:v>Has Items Frequently Buy In Convenient Location</c:v>
                </c:pt>
                <c:pt idx="9">
                  <c:v>Good Place To Grab Quick Meal, Beverage, Snack</c:v>
                </c:pt>
                <c:pt idx="10">
                  <c:v>Is Conveniently Located</c:v>
                </c:pt>
                <c:pt idx="11">
                  <c:v>Is Easy To Get In And Out Of Quickly</c:v>
                </c:pt>
                <c:pt idx="12">
                  <c:v>Is Well-Organised/Easy To Shop</c:v>
                </c:pt>
                <c:pt idx="13">
                  <c:v>Offers One-Stop Shopping</c:v>
                </c:pt>
              </c:strCache>
            </c:strRef>
          </c:cat>
          <c:val>
            <c:numRef>
              <c:f>Sheet1!$C$2:$C$15</c:f>
              <c:numCache>
                <c:formatCode>0.0%</c:formatCode>
                <c:ptCount val="14"/>
                <c:pt idx="0">
                  <c:v>2.7430736112219023E-2</c:v>
                </c:pt>
                <c:pt idx="1">
                  <c:v>0.14491974719377601</c:v>
                </c:pt>
                <c:pt idx="2">
                  <c:v>8.0208751907988984E-2</c:v>
                </c:pt>
                <c:pt idx="3">
                  <c:v>2.5256094840730992E-2</c:v>
                </c:pt>
                <c:pt idx="4">
                  <c:v>7.0506062677510029E-3</c:v>
                </c:pt>
                <c:pt idx="5">
                  <c:v>0.20576784319118002</c:v>
                </c:pt>
                <c:pt idx="6">
                  <c:v>0.213341702145494</c:v>
                </c:pt>
                <c:pt idx="7">
                  <c:v>9.2934720305684004E-2</c:v>
                </c:pt>
                <c:pt idx="8">
                  <c:v>0.19210363413481502</c:v>
                </c:pt>
                <c:pt idx="9">
                  <c:v>0.15839079070524997</c:v>
                </c:pt>
                <c:pt idx="10">
                  <c:v>5.9037377969694993E-2</c:v>
                </c:pt>
                <c:pt idx="11">
                  <c:v>0.11405168169152369</c:v>
                </c:pt>
                <c:pt idx="12">
                  <c:v>9.2999999999999999E-2</c:v>
                </c:pt>
                <c:pt idx="13">
                  <c:v>5.8000000000000003E-2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2-4FC1-A167-5D53E5DB0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16508728"/>
        <c:axId val="316509120"/>
      </c:barChart>
      <c:catAx>
        <c:axId val="3165087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6509120"/>
        <c:crosses val="autoZero"/>
        <c:auto val="1"/>
        <c:lblAlgn val="ctr"/>
        <c:lblOffset val="100"/>
        <c:noMultiLvlLbl val="0"/>
      </c:catAx>
      <c:valAx>
        <c:axId val="316509120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31650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043965215323534E-3"/>
          <c:y val="0.95676316373674086"/>
          <c:w val="0.17039855262331235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Has Clean Shopping Area</c:v>
                </c:pt>
                <c:pt idx="1">
                  <c:v>Has Clean Restrooms</c:v>
                </c:pt>
                <c:pt idx="2">
                  <c:v>Has Good, Safe Parking Facilities</c:v>
                </c:pt>
                <c:pt idx="3">
                  <c:v>Is A Store I Trust</c:v>
                </c:pt>
                <c:pt idx="4">
                  <c:v>Is Family-Friendly</c:v>
                </c:pt>
                <c:pt idx="5">
                  <c:v>Has Friendly, Comfortable Atmosphere</c:v>
                </c:pt>
                <c:pt idx="6">
                  <c:v>Is A Fun Place To Shop</c:v>
                </c:pt>
                <c:pt idx="7">
                  <c:v>Has Good Coupon Policy</c:v>
                </c:pt>
                <c:pt idx="8">
                  <c:v>Has Good Fuel Prices</c:v>
                </c:pt>
                <c:pt idx="9">
                  <c:v>Has Low Everyday Prices</c:v>
                </c:pt>
                <c:pt idx="10">
                  <c:v>Provides Good Overall Value</c:v>
                </c:pt>
                <c:pt idx="11">
                  <c:v>Has Good Customer Service Policies</c:v>
                </c:pt>
                <c:pt idx="12">
                  <c:v>Has Helpful, Courteous, Knowledgeable Employees</c:v>
                </c:pt>
                <c:pt idx="13">
                  <c:v>Has Product Demonstrations/Product Samples</c:v>
                </c:pt>
                <c:pt idx="14">
                  <c:v>Has Good Sales</c:v>
                </c:pt>
                <c:pt idx="15">
                  <c:v>Has Good Loyalty Program</c:v>
                </c:pt>
              </c:strCache>
            </c:strRef>
          </c:cat>
          <c:val>
            <c:numRef>
              <c:f>Sheet1!$B$2:$B$17</c:f>
              <c:numCache>
                <c:formatCode>######0.0%</c:formatCode>
                <c:ptCount val="16"/>
                <c:pt idx="0">
                  <c:v>0.34068480001199702</c:v>
                </c:pt>
                <c:pt idx="1">
                  <c:v>0.37204643890511802</c:v>
                </c:pt>
                <c:pt idx="2">
                  <c:v>0.239320044626114</c:v>
                </c:pt>
                <c:pt idx="3">
                  <c:v>0.45541885370325402</c:v>
                </c:pt>
                <c:pt idx="4">
                  <c:v>0.42112714928289202</c:v>
                </c:pt>
                <c:pt idx="5">
                  <c:v>0.37034643610162499</c:v>
                </c:pt>
                <c:pt idx="6">
                  <c:v>0.43612874126678702</c:v>
                </c:pt>
                <c:pt idx="7">
                  <c:v>0.139016880714907</c:v>
                </c:pt>
                <c:pt idx="8">
                  <c:v>0.19333457618140601</c:v>
                </c:pt>
                <c:pt idx="9">
                  <c:v>0.28154448104298901</c:v>
                </c:pt>
                <c:pt idx="10">
                  <c:v>8.5637057831857794E-2</c:v>
                </c:pt>
                <c:pt idx="11">
                  <c:v>0.438820807238823</c:v>
                </c:pt>
                <c:pt idx="12">
                  <c:v>0.231103966862202</c:v>
                </c:pt>
                <c:pt idx="13" formatCode="0.0%">
                  <c:v>0.14899999999999999</c:v>
                </c:pt>
                <c:pt idx="14" formatCode="0.0%">
                  <c:v>0.14199999999999999</c:v>
                </c:pt>
                <c:pt idx="15" formatCode="0.0%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9C1-9AEC-773607FCA4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1.7158983775109611E-2"/>
                  <c:y val="-2.26382066975223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B9-4484-9DDE-551686787A14}"/>
                </c:ext>
              </c:extLst>
            </c:dLbl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Has Clean Shopping Area</c:v>
                </c:pt>
                <c:pt idx="1">
                  <c:v>Has Clean Restrooms</c:v>
                </c:pt>
                <c:pt idx="2">
                  <c:v>Has Good, Safe Parking Facilities</c:v>
                </c:pt>
                <c:pt idx="3">
                  <c:v>Is A Store I Trust</c:v>
                </c:pt>
                <c:pt idx="4">
                  <c:v>Is Family-Friendly</c:v>
                </c:pt>
                <c:pt idx="5">
                  <c:v>Has Friendly, Comfortable Atmosphere</c:v>
                </c:pt>
                <c:pt idx="6">
                  <c:v>Is A Fun Place To Shop</c:v>
                </c:pt>
                <c:pt idx="7">
                  <c:v>Has Good Coupon Policy</c:v>
                </c:pt>
                <c:pt idx="8">
                  <c:v>Has Good Fuel Prices</c:v>
                </c:pt>
                <c:pt idx="9">
                  <c:v>Has Low Everyday Prices</c:v>
                </c:pt>
                <c:pt idx="10">
                  <c:v>Provides Good Overall Value</c:v>
                </c:pt>
                <c:pt idx="11">
                  <c:v>Has Good Customer Service Policies</c:v>
                </c:pt>
                <c:pt idx="12">
                  <c:v>Has Helpful, Courteous, Knowledgeable Employees</c:v>
                </c:pt>
                <c:pt idx="13">
                  <c:v>Has Product Demonstrations/Product Samples</c:v>
                </c:pt>
                <c:pt idx="14">
                  <c:v>Has Good Sales</c:v>
                </c:pt>
                <c:pt idx="15">
                  <c:v>Has Good Loyalty Program</c:v>
                </c:pt>
              </c:strCache>
            </c:strRef>
          </c:cat>
          <c:val>
            <c:numRef>
              <c:f>Sheet1!$C$2:$C$17</c:f>
              <c:numCache>
                <c:formatCode>0.0%</c:formatCode>
                <c:ptCount val="16"/>
                <c:pt idx="0">
                  <c:v>0.25804792944625093</c:v>
                </c:pt>
                <c:pt idx="1">
                  <c:v>0.21228472161890999</c:v>
                </c:pt>
                <c:pt idx="2">
                  <c:v>2.3244755646065984E-2</c:v>
                </c:pt>
                <c:pt idx="3">
                  <c:v>0</c:v>
                </c:pt>
                <c:pt idx="4">
                  <c:v>0</c:v>
                </c:pt>
                <c:pt idx="5">
                  <c:v>3.8692682163812997E-2</c:v>
                </c:pt>
                <c:pt idx="6">
                  <c:v>0.20258705189130299</c:v>
                </c:pt>
                <c:pt idx="7">
                  <c:v>8.4857289601530994E-2</c:v>
                </c:pt>
                <c:pt idx="8">
                  <c:v>0.376712660313264</c:v>
                </c:pt>
                <c:pt idx="9">
                  <c:v>0.16163397934738999</c:v>
                </c:pt>
                <c:pt idx="10">
                  <c:v>0.16098221894994422</c:v>
                </c:pt>
                <c:pt idx="11">
                  <c:v>6.3709064672090032E-3</c:v>
                </c:pt>
                <c:pt idx="12">
                  <c:v>0</c:v>
                </c:pt>
                <c:pt idx="13">
                  <c:v>5.8000000000000003E-2</c:v>
                </c:pt>
                <c:pt idx="14">
                  <c:v>6.2E-2</c:v>
                </c:pt>
                <c:pt idx="15">
                  <c:v>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9C1-9AEC-773607FCA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16509904"/>
        <c:axId val="316510296"/>
      </c:barChart>
      <c:catAx>
        <c:axId val="3165099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6510296"/>
        <c:crosses val="autoZero"/>
        <c:auto val="1"/>
        <c:lblAlgn val="ctr"/>
        <c:lblOffset val="100"/>
        <c:noMultiLvlLbl val="0"/>
      </c:catAx>
      <c:valAx>
        <c:axId val="316510296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31650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676320268954396"/>
          <c:w val="0.17039855262331235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5-4D6D-A150-B1CE483898D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5-4D6D-A150-B1CE483898D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0.23599999999999999</c:v>
                </c:pt>
                <c:pt idx="1">
                  <c:v>0.76400000000000001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25-4D6D-A150-B1CE48389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71-4E18-8E82-712921E317E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71-4E18-8E82-712921E317E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0.19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71-4E18-8E82-712921E31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0.05386</cdr:x>
      <cdr:y>0.54904</cdr:y>
    </cdr:from>
    <cdr:to>
      <cdr:x>0.98414</cdr:x>
      <cdr:y>0.54904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C54B5E9C-DFAA-41C3-B057-20B4C020843D}"/>
            </a:ext>
          </a:extLst>
        </cdr:cNvPr>
        <cdr:cNvCxnSpPr/>
      </cdr:nvCxnSpPr>
      <cdr:spPr>
        <a:xfrm xmlns:a="http://schemas.openxmlformats.org/drawingml/2006/main">
          <a:off x="626517" y="3258191"/>
          <a:ext cx="10820408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D9D9D9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0.01147</cdr:x>
      <cdr:y>0.52827</cdr:y>
    </cdr:from>
    <cdr:to>
      <cdr:x>0.06776</cdr:x>
      <cdr:y>0.56116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502DD59C-F8DB-477E-A148-1F5280771F15}"/>
            </a:ext>
          </a:extLst>
        </cdr:cNvPr>
        <cdr:cNvSpPr txBox="1"/>
      </cdr:nvSpPr>
      <cdr:spPr>
        <a:xfrm xmlns:a="http://schemas.openxmlformats.org/drawingml/2006/main">
          <a:off x="133356" y="3134901"/>
          <a:ext cx="654827" cy="1952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dirty="0">
              <a:latin typeface="Century Gothic" panose="020B0502020202020204" pitchFamily="34" charset="0"/>
              <a:cs typeface="Arial" panose="020B0604020202020204" pitchFamily="34" charset="0"/>
            </a:rPr>
            <a:t>100.0%%</a:t>
          </a:r>
        </a:p>
      </cdr:txBody>
    </cdr:sp>
  </cdr:relSizeAnchor>
  <cdr:relSizeAnchor xmlns:cdr="http://schemas.openxmlformats.org/drawingml/2006/chartDrawing">
    <cdr:from>
      <cdr:x>0.00985</cdr:x>
      <cdr:y>0.13397</cdr:y>
    </cdr:from>
    <cdr:to>
      <cdr:x>0.06615</cdr:x>
      <cdr:y>0.16686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E5F34E00-D82B-46B0-9745-D9E942941EE5}"/>
            </a:ext>
          </a:extLst>
        </cdr:cNvPr>
        <cdr:cNvSpPr txBox="1"/>
      </cdr:nvSpPr>
      <cdr:spPr>
        <a:xfrm xmlns:a="http://schemas.openxmlformats.org/drawingml/2006/main">
          <a:off x="114584" y="794991"/>
          <a:ext cx="654827" cy="1952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>
              <a:latin typeface="Century Gothic" panose="020B0502020202020204" pitchFamily="34" charset="0"/>
              <a:cs typeface="Arial" panose="020B0604020202020204" pitchFamily="34" charset="0"/>
            </a:rPr>
            <a:t>160.0%</a:t>
          </a:r>
        </a:p>
      </cdr:txBody>
    </cdr:sp>
  </cdr:relSizeAnchor>
  <cdr:relSizeAnchor xmlns:cdr="http://schemas.openxmlformats.org/drawingml/2006/chartDrawing">
    <cdr:from>
      <cdr:x>0.51785</cdr:x>
      <cdr:y>0.06611</cdr:y>
    </cdr:from>
    <cdr:to>
      <cdr:x>0.51785</cdr:x>
      <cdr:y>0.93257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12081075-52CA-46BC-AB38-1FA5C4F3FC85}"/>
            </a:ext>
          </a:extLst>
        </cdr:cNvPr>
        <cdr:cNvCxnSpPr/>
      </cdr:nvCxnSpPr>
      <cdr:spPr>
        <a:xfrm xmlns:a="http://schemas.openxmlformats.org/drawingml/2006/main">
          <a:off x="6023388" y="392297"/>
          <a:ext cx="0" cy="5141843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0.67375</cdr:x>
      <cdr:y>0.06573</cdr:y>
    </cdr:from>
    <cdr:to>
      <cdr:x>0.67375</cdr:x>
      <cdr:y>0.9322</cdr:y>
    </cdr:to>
    <cdr:cxnSp macro="">
      <cdr:nvCxnSpPr>
        <cdr:cNvPr id="8" name="Straight Connector 7">
          <a:extLst xmlns:a="http://schemas.openxmlformats.org/drawingml/2006/main">
            <a:ext uri="{FF2B5EF4-FFF2-40B4-BE49-F238E27FC236}">
              <a16:creationId xmlns:a16="http://schemas.microsoft.com/office/drawing/2014/main" id="{D2E90EB2-1C88-4B3C-ADE5-C437F6BD10F6}"/>
            </a:ext>
          </a:extLst>
        </cdr:cNvPr>
        <cdr:cNvCxnSpPr/>
      </cdr:nvCxnSpPr>
      <cdr:spPr>
        <a:xfrm xmlns:a="http://schemas.openxmlformats.org/drawingml/2006/main">
          <a:off x="7836727" y="390088"/>
          <a:ext cx="0" cy="5141843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B05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0.36271</cdr:x>
      <cdr:y>0.06573</cdr:y>
    </cdr:from>
    <cdr:to>
      <cdr:x>0.36271</cdr:x>
      <cdr:y>0.9322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D2E90EB2-1C88-4B3C-ADE5-C437F6BD10F6}"/>
            </a:ext>
          </a:extLst>
        </cdr:cNvPr>
        <cdr:cNvCxnSpPr/>
      </cdr:nvCxnSpPr>
      <cdr:spPr>
        <a:xfrm xmlns:a="http://schemas.openxmlformats.org/drawingml/2006/main">
          <a:off x="4218884" y="390088"/>
          <a:ext cx="0" cy="5141843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4F499-DB26-4572-8172-298E9BA81FD6}" type="datetimeFigureOut">
              <a:rPr lang="en-AU" smtClean="0"/>
              <a:t>19/08/2021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E72CF-D1F1-48AD-B621-266E29F67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1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61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017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97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1DD1A-97DF-4DB6-8BAA-F780FAC3D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6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</a:t>
            </a:r>
            <a:r>
              <a:rPr lang="en-US"/>
              <a:t>of QSR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25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664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3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0266-61A7-4538-AAD7-98D1C754361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17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6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98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10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Aug 2016 to Mar 2018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2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6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FEBAA-9A91-43E7-AE05-04A44F7683FE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7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74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383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62781"/>
            <a:ext cx="313267" cy="20116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36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cK 2. Slide Title"/>
          <p:cNvSpPr>
            <a:spLocks noGrp="1"/>
          </p:cNvSpPr>
          <p:nvPr>
            <p:ph type="title"/>
          </p:nvPr>
        </p:nvSpPr>
        <p:spPr>
          <a:xfrm>
            <a:off x="232663" y="284773"/>
            <a:ext cx="11725484" cy="3844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="1">
                <a:solidFill>
                  <a:srgbClr val="E61D2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32664" y="669236"/>
            <a:ext cx="11701938" cy="3213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05601"/>
            <a:ext cx="12195176" cy="165678"/>
          </a:xfrm>
          <a:prstGeom prst="rect">
            <a:avLst/>
          </a:prstGeom>
          <a:solidFill>
            <a:srgbClr val="E61D2B"/>
          </a:solidFill>
          <a:ln w="6350" cap="flat" cmpd="sng" algn="ctr">
            <a:noFill/>
            <a:prstDash val="solid"/>
            <a:miter lim="800000"/>
          </a:ln>
        </p:spPr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en-US" sz="1900" kern="0">
              <a:solidFill>
                <a:srgbClr val="3F3F3F"/>
              </a:solidFill>
            </a:endParaRPr>
          </a:p>
        </p:txBody>
      </p:sp>
      <p:sp>
        <p:nvSpPr>
          <p:cNvPr id="9" name="Slide Number"/>
          <p:cNvSpPr txBox="1"/>
          <p:nvPr userDrawn="1"/>
        </p:nvSpPr>
        <p:spPr>
          <a:xfrm>
            <a:off x="11806392" y="6492454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 txBox="1"/>
          <p:nvPr userDrawn="1"/>
        </p:nvSpPr>
        <p:spPr>
          <a:xfrm>
            <a:off x="5211268" y="6665532"/>
            <a:ext cx="2021478" cy="2286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136" y="6444024"/>
            <a:ext cx="11427071" cy="20392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pic>
        <p:nvPicPr>
          <p:cNvPr id="14" name="Picture 13" descr="A close up of a stop sign&#10;&#10;Description automatically generated">
            <a:extLst>
              <a:ext uri="{FF2B5EF4-FFF2-40B4-BE49-F238E27FC236}">
                <a16:creationId xmlns:a16="http://schemas.microsoft.com/office/drawing/2014/main" id="{9B7BF0A4-C49B-4210-AF04-9B1BDD4A85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2" y="117566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062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645462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58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3" y="287228"/>
            <a:ext cx="11526127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638638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</a:p>
        </p:txBody>
      </p:sp>
    </p:spTree>
    <p:extLst>
      <p:ext uri="{BB962C8B-B14F-4D97-AF65-F5344CB8AC3E}">
        <p14:creationId xmlns:p14="http://schemas.microsoft.com/office/powerpoint/2010/main" val="2496224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529B9-4E05-4179-8956-80DACDAEF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22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Aug 2016 to Mar 2018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021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FEBAA-9A91-43E7-AE05-04A44F7683FE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2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9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327" y="502395"/>
            <a:ext cx="12134540" cy="0"/>
            <a:chOff x="0" y="502395"/>
            <a:chExt cx="12134540" cy="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02395"/>
              <a:ext cx="111001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502395"/>
              <a:ext cx="98341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359473" y="502395"/>
              <a:ext cx="77506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388A-D21D-4BCE-BC72-31CE8C469E5A}"/>
              </a:ext>
            </a:extLst>
          </p:cNvPr>
          <p:cNvSpPr txBox="1"/>
          <p:nvPr userDrawn="1"/>
        </p:nvSpPr>
        <p:spPr>
          <a:xfrm>
            <a:off x="5196566" y="6754925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Time Period: 12MMT March 2018</a:t>
            </a:r>
            <a:endParaRPr lang="en-IN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9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29" y="2532744"/>
            <a:ext cx="9451261" cy="114492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800" b="1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Calibri Bold 38pt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52929" y="3784177"/>
            <a:ext cx="9451261" cy="41549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 Calibri 28pt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302129" y="-1075500"/>
            <a:ext cx="2151373" cy="215081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92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BFCD-F5E7-4E92-9B19-5D5E448DDB0A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9ADA-A260-4F2B-BAFF-82EC9A364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5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</a:p>
        </p:txBody>
      </p:sp>
    </p:spTree>
    <p:extLst>
      <p:ext uri="{BB962C8B-B14F-4D97-AF65-F5344CB8AC3E}">
        <p14:creationId xmlns:p14="http://schemas.microsoft.com/office/powerpoint/2010/main" val="414255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5BBCB-797A-4BF0-9096-12EDE2E30D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" y="0"/>
            <a:ext cx="12183352" cy="685799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6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268685" y="249382"/>
            <a:ext cx="11636988" cy="9892"/>
          </a:xfrm>
          <a:prstGeom prst="line">
            <a:avLst/>
          </a:prstGeom>
          <a:ln w="50800">
            <a:solidFill>
              <a:srgbClr val="DC4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E9550E53-6546-41B6-A70C-EF26150BF203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00A52F-0BCB-4DE1-9990-69134356151C}"/>
              </a:ext>
            </a:extLst>
          </p:cNvPr>
          <p:cNvCxnSpPr>
            <a:cxnSpLocks/>
          </p:cNvCxnSpPr>
          <p:nvPr userDrawn="1"/>
        </p:nvCxnSpPr>
        <p:spPr>
          <a:xfrm>
            <a:off x="268685" y="259274"/>
            <a:ext cx="11643928" cy="0"/>
          </a:xfrm>
          <a:prstGeom prst="line">
            <a:avLst/>
          </a:prstGeom>
          <a:ln w="76200">
            <a:solidFill>
              <a:srgbClr val="00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A2125A3-1C59-4601-BBF5-50C924EF07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65" y="348567"/>
            <a:ext cx="849557" cy="2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91" y="0"/>
            <a:ext cx="12252591" cy="698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38" y="6527341"/>
            <a:ext cx="549932" cy="200052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A142D643-A5EC-4347-A406-1F17873609B0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pic>
        <p:nvPicPr>
          <p:cNvPr id="13" name="Picture 12" descr="A close up of a stop sign&#10;&#10;Description automatically generated">
            <a:extLst>
              <a:ext uri="{FF2B5EF4-FFF2-40B4-BE49-F238E27FC236}">
                <a16:creationId xmlns:a16="http://schemas.microsoft.com/office/drawing/2014/main" id="{125E3A3F-1953-4FC8-96C1-AA9E00E8573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51" y="339634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9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68685" y="259274"/>
            <a:ext cx="11612574" cy="0"/>
          </a:xfrm>
          <a:prstGeom prst="line">
            <a:avLst/>
          </a:prstGeom>
          <a:ln w="50800">
            <a:solidFill>
              <a:srgbClr val="DC4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B414EC4F-CCD2-4E35-9295-FEAA066342D0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pic>
        <p:nvPicPr>
          <p:cNvPr id="14" name="Picture 13" descr="A close up of a stop sign&#10;&#10;Description automatically generated">
            <a:extLst>
              <a:ext uri="{FF2B5EF4-FFF2-40B4-BE49-F238E27FC236}">
                <a16:creationId xmlns:a16="http://schemas.microsoft.com/office/drawing/2014/main" id="{6729B477-ADF4-4F15-B5F6-B6260C553B5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51" y="339634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70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E9550E53-6546-41B6-A70C-EF26150BF203}"/>
              </a:ext>
            </a:extLst>
          </p:cNvPr>
          <p:cNvSpPr txBox="1"/>
          <p:nvPr userDrawn="1"/>
        </p:nvSpPr>
        <p:spPr>
          <a:xfrm>
            <a:off x="5343543" y="6557523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cxnSp>
        <p:nvCxnSpPr>
          <p:cNvPr id="19" name="upperBorder">
            <a:extLst>
              <a:ext uri="{FF2B5EF4-FFF2-40B4-BE49-F238E27FC236}">
                <a16:creationId xmlns:a16="http://schemas.microsoft.com/office/drawing/2014/main" id="{3CAF7635-A1AC-4740-AF96-CFED2A85CDF1}"/>
              </a:ext>
            </a:extLst>
          </p:cNvPr>
          <p:cNvCxnSpPr>
            <a:cxnSpLocks/>
          </p:cNvCxnSpPr>
          <p:nvPr userDrawn="1"/>
        </p:nvCxnSpPr>
        <p:spPr>
          <a:xfrm>
            <a:off x="250720" y="256589"/>
            <a:ext cx="11667528" cy="0"/>
          </a:xfrm>
          <a:prstGeom prst="line">
            <a:avLst/>
          </a:prstGeom>
          <a:ln w="73025">
            <a:solidFill>
              <a:srgbClr val="00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9BE4CF-65B0-41FC-B666-218DFA8529A9}"/>
              </a:ext>
            </a:extLst>
          </p:cNvPr>
          <p:cNvCxnSpPr>
            <a:cxnSpLocks/>
          </p:cNvCxnSpPr>
          <p:nvPr userDrawn="1"/>
        </p:nvCxnSpPr>
        <p:spPr>
          <a:xfrm>
            <a:off x="264160" y="6744660"/>
            <a:ext cx="11648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owerBorder">
            <a:extLst>
              <a:ext uri="{FF2B5EF4-FFF2-40B4-BE49-F238E27FC236}">
                <a16:creationId xmlns:a16="http://schemas.microsoft.com/office/drawing/2014/main" id="{B84EB7BF-F25A-428F-8A46-2780E447AD44}"/>
              </a:ext>
            </a:extLst>
          </p:cNvPr>
          <p:cNvCxnSpPr/>
          <p:nvPr userDrawn="1"/>
        </p:nvCxnSpPr>
        <p:spPr>
          <a:xfrm>
            <a:off x="268217" y="6754455"/>
            <a:ext cx="1161627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etailerLogo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28F078-8375-4153-9AF0-C96F78CD4CF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597" y="332659"/>
            <a:ext cx="386062" cy="3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9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/>
          <a:stretch/>
        </p:blipFill>
        <p:spPr>
          <a:xfrm>
            <a:off x="0" y="-1"/>
            <a:ext cx="12201184" cy="6866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420340"/>
            <a:ext cx="543969" cy="197884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B414EC4F-CCD2-4E35-9295-FEAA066342D0}"/>
              </a:ext>
            </a:extLst>
          </p:cNvPr>
          <p:cNvSpPr txBox="1"/>
          <p:nvPr userDrawn="1"/>
        </p:nvSpPr>
        <p:spPr>
          <a:xfrm>
            <a:off x="5343543" y="648861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4896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image" Target="../media/image31.png"/><Relationship Id="rId3" Type="http://schemas.openxmlformats.org/officeDocument/2006/relationships/chart" Target="../charts/chart3.xml"/><Relationship Id="rId7" Type="http://schemas.openxmlformats.org/officeDocument/2006/relationships/chart" Target="../charts/chart6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chart" Target="../charts/chart5.xml"/><Relationship Id="rId10" Type="http://schemas.openxmlformats.org/officeDocument/2006/relationships/image" Target="../media/image28.png"/><Relationship Id="rId4" Type="http://schemas.openxmlformats.org/officeDocument/2006/relationships/chart" Target="../charts/chart4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chart" Target="../charts/chart9.xml"/><Relationship Id="rId12" Type="http://schemas.openxmlformats.org/officeDocument/2006/relationships/chart" Target="../charts/chart13.xml"/><Relationship Id="rId2" Type="http://schemas.openxmlformats.org/officeDocument/2006/relationships/notesSlide" Target="../notesSlides/notesSlide5.xml"/><Relationship Id="rId16" Type="http://schemas.openxmlformats.org/officeDocument/2006/relationships/chart" Target="../charts/char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chart" Target="../charts/chart12.xml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hart" Target="../charts/chart11.xml"/><Relationship Id="rId4" Type="http://schemas.openxmlformats.org/officeDocument/2006/relationships/chart" Target="../charts/chart8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fif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chart" Target="../charts/chart21.xml"/><Relationship Id="rId21" Type="http://schemas.openxmlformats.org/officeDocument/2006/relationships/image" Target="../media/image70.png"/><Relationship Id="rId34" Type="http://schemas.openxmlformats.org/officeDocument/2006/relationships/image" Target="../media/image82.png"/><Relationship Id="rId42" Type="http://schemas.openxmlformats.org/officeDocument/2006/relationships/image" Target="../media/image88.png"/><Relationship Id="rId47" Type="http://schemas.openxmlformats.org/officeDocument/2006/relationships/image" Target="../media/image91.png"/><Relationship Id="rId50" Type="http://schemas.openxmlformats.org/officeDocument/2006/relationships/image" Target="../media/image94.png"/><Relationship Id="rId55" Type="http://schemas.openxmlformats.org/officeDocument/2006/relationships/image" Target="../media/image99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6" Type="http://schemas.openxmlformats.org/officeDocument/2006/relationships/chart" Target="../charts/chart19.xml"/><Relationship Id="rId29" Type="http://schemas.openxmlformats.org/officeDocument/2006/relationships/image" Target="../media/image78.png"/><Relationship Id="rId11" Type="http://schemas.openxmlformats.org/officeDocument/2006/relationships/image" Target="../media/image62.png"/><Relationship Id="rId24" Type="http://schemas.openxmlformats.org/officeDocument/2006/relationships/image" Target="../media/image73.png"/><Relationship Id="rId32" Type="http://schemas.openxmlformats.org/officeDocument/2006/relationships/chart" Target="../charts/chart20.xml"/><Relationship Id="rId37" Type="http://schemas.openxmlformats.org/officeDocument/2006/relationships/image" Target="../media/image85.png"/><Relationship Id="rId40" Type="http://schemas.openxmlformats.org/officeDocument/2006/relationships/image" Target="../media/image87.png"/><Relationship Id="rId45" Type="http://schemas.openxmlformats.org/officeDocument/2006/relationships/image" Target="../media/image89.png"/><Relationship Id="rId53" Type="http://schemas.openxmlformats.org/officeDocument/2006/relationships/image" Target="../media/image97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4" Type="http://schemas.openxmlformats.org/officeDocument/2006/relationships/chart" Target="../charts/chart24.xml"/><Relationship Id="rId52" Type="http://schemas.openxmlformats.org/officeDocument/2006/relationships/image" Target="../media/image96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chart" Target="../charts/chart18.xml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3.png"/><Relationship Id="rId43" Type="http://schemas.openxmlformats.org/officeDocument/2006/relationships/chart" Target="../charts/chart23.xml"/><Relationship Id="rId48" Type="http://schemas.openxmlformats.org/officeDocument/2006/relationships/image" Target="../media/image92.png"/><Relationship Id="rId8" Type="http://schemas.openxmlformats.org/officeDocument/2006/relationships/image" Target="../media/image59.png"/><Relationship Id="rId51" Type="http://schemas.openxmlformats.org/officeDocument/2006/relationships/image" Target="../media/image95.png"/><Relationship Id="rId3" Type="http://schemas.openxmlformats.org/officeDocument/2006/relationships/image" Target="../media/image55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0.png"/><Relationship Id="rId20" Type="http://schemas.openxmlformats.org/officeDocument/2006/relationships/image" Target="../media/image69.png"/><Relationship Id="rId41" Type="http://schemas.openxmlformats.org/officeDocument/2006/relationships/chart" Target="../charts/chart22.xml"/><Relationship Id="rId54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7.xml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4.png"/><Relationship Id="rId4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chart" Target="../charts/char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1.xml"/><Relationship Id="rId13" Type="http://schemas.openxmlformats.org/officeDocument/2006/relationships/chart" Target="../charts/chart36.xml"/><Relationship Id="rId18" Type="http://schemas.openxmlformats.org/officeDocument/2006/relationships/image" Target="../media/image106.png"/><Relationship Id="rId3" Type="http://schemas.openxmlformats.org/officeDocument/2006/relationships/chart" Target="../charts/chart28.xml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chart" Target="../charts/chart35.xml"/><Relationship Id="rId17" Type="http://schemas.openxmlformats.org/officeDocument/2006/relationships/image" Target="../media/image38.png"/><Relationship Id="rId2" Type="http://schemas.openxmlformats.org/officeDocument/2006/relationships/chart" Target="../charts/chart27.xml"/><Relationship Id="rId16" Type="http://schemas.openxmlformats.org/officeDocument/2006/relationships/image" Target="../media/image105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chart" Target="../charts/chart34.xml"/><Relationship Id="rId5" Type="http://schemas.openxmlformats.org/officeDocument/2006/relationships/chart" Target="../charts/chart30.xml"/><Relationship Id="rId15" Type="http://schemas.openxmlformats.org/officeDocument/2006/relationships/image" Target="../media/image104.png"/><Relationship Id="rId10" Type="http://schemas.openxmlformats.org/officeDocument/2006/relationships/chart" Target="../charts/chart33.xml"/><Relationship Id="rId19" Type="http://schemas.openxmlformats.org/officeDocument/2006/relationships/image" Target="../media/image107.png"/><Relationship Id="rId4" Type="http://schemas.openxmlformats.org/officeDocument/2006/relationships/chart" Target="../charts/chart29.xml"/><Relationship Id="rId9" Type="http://schemas.openxmlformats.org/officeDocument/2006/relationships/chart" Target="../charts/chart32.xml"/><Relationship Id="rId1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13" Type="http://schemas.openxmlformats.org/officeDocument/2006/relationships/image" Target="../media/image111.jpeg"/><Relationship Id="rId18" Type="http://schemas.openxmlformats.org/officeDocument/2006/relationships/chart" Target="../charts/chart49.xml"/><Relationship Id="rId3" Type="http://schemas.openxmlformats.org/officeDocument/2006/relationships/chart" Target="../charts/chart37.xml"/><Relationship Id="rId21" Type="http://schemas.openxmlformats.org/officeDocument/2006/relationships/image" Target="../media/image112.png"/><Relationship Id="rId7" Type="http://schemas.openxmlformats.org/officeDocument/2006/relationships/chart" Target="../charts/chart39.xml"/><Relationship Id="rId12" Type="http://schemas.openxmlformats.org/officeDocument/2006/relationships/chart" Target="../charts/chart44.xml"/><Relationship Id="rId17" Type="http://schemas.openxmlformats.org/officeDocument/2006/relationships/chart" Target="../charts/chart48.xml"/><Relationship Id="rId2" Type="http://schemas.openxmlformats.org/officeDocument/2006/relationships/image" Target="../media/image26.png"/><Relationship Id="rId16" Type="http://schemas.openxmlformats.org/officeDocument/2006/relationships/chart" Target="../charts/chart47.xml"/><Relationship Id="rId20" Type="http://schemas.openxmlformats.org/officeDocument/2006/relationships/chart" Target="../charts/chart5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chart" Target="../charts/chart43.xml"/><Relationship Id="rId5" Type="http://schemas.openxmlformats.org/officeDocument/2006/relationships/image" Target="../media/image110.png"/><Relationship Id="rId15" Type="http://schemas.openxmlformats.org/officeDocument/2006/relationships/chart" Target="../charts/chart46.xml"/><Relationship Id="rId10" Type="http://schemas.openxmlformats.org/officeDocument/2006/relationships/chart" Target="../charts/chart42.xml"/><Relationship Id="rId19" Type="http://schemas.openxmlformats.org/officeDocument/2006/relationships/chart" Target="../charts/chart50.xml"/><Relationship Id="rId4" Type="http://schemas.openxmlformats.org/officeDocument/2006/relationships/chart" Target="../charts/chart38.xml"/><Relationship Id="rId9" Type="http://schemas.openxmlformats.org/officeDocument/2006/relationships/chart" Target="../charts/chart41.xml"/><Relationship Id="rId14" Type="http://schemas.openxmlformats.org/officeDocument/2006/relationships/chart" Target="../charts/chart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6.xml"/><Relationship Id="rId13" Type="http://schemas.openxmlformats.org/officeDocument/2006/relationships/chart" Target="../charts/chart61.xml"/><Relationship Id="rId18" Type="http://schemas.openxmlformats.org/officeDocument/2006/relationships/image" Target="../media/image114.png"/><Relationship Id="rId3" Type="http://schemas.openxmlformats.org/officeDocument/2006/relationships/image" Target="../media/image43.png"/><Relationship Id="rId21" Type="http://schemas.openxmlformats.org/officeDocument/2006/relationships/image" Target="../media/image117.png"/><Relationship Id="rId7" Type="http://schemas.openxmlformats.org/officeDocument/2006/relationships/chart" Target="../charts/chart55.xml"/><Relationship Id="rId12" Type="http://schemas.openxmlformats.org/officeDocument/2006/relationships/chart" Target="../charts/chart60.xml"/><Relationship Id="rId17" Type="http://schemas.openxmlformats.org/officeDocument/2006/relationships/image" Target="../media/image113.png"/><Relationship Id="rId2" Type="http://schemas.openxmlformats.org/officeDocument/2006/relationships/chart" Target="../charts/chart52.xml"/><Relationship Id="rId16" Type="http://schemas.openxmlformats.org/officeDocument/2006/relationships/chart" Target="../charts/chart64.xml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4.xml"/><Relationship Id="rId11" Type="http://schemas.openxmlformats.org/officeDocument/2006/relationships/chart" Target="../charts/chart59.xml"/><Relationship Id="rId5" Type="http://schemas.openxmlformats.org/officeDocument/2006/relationships/chart" Target="../charts/chart53.xml"/><Relationship Id="rId15" Type="http://schemas.openxmlformats.org/officeDocument/2006/relationships/chart" Target="../charts/chart63.xml"/><Relationship Id="rId10" Type="http://schemas.openxmlformats.org/officeDocument/2006/relationships/chart" Target="../charts/chart58.xml"/><Relationship Id="rId19" Type="http://schemas.openxmlformats.org/officeDocument/2006/relationships/image" Target="../media/image115.png"/><Relationship Id="rId4" Type="http://schemas.openxmlformats.org/officeDocument/2006/relationships/image" Target="../media/image26.png"/><Relationship Id="rId9" Type="http://schemas.openxmlformats.org/officeDocument/2006/relationships/chart" Target="../charts/chart57.xml"/><Relationship Id="rId14" Type="http://schemas.openxmlformats.org/officeDocument/2006/relationships/chart" Target="../charts/chart62.xml"/><Relationship Id="rId22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chart" Target="../charts/chart65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1.png"/><Relationship Id="rId4" Type="http://schemas.openxmlformats.org/officeDocument/2006/relationships/chart" Target="../charts/chart66.xml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hart" Target="../charts/chart68.xml"/><Relationship Id="rId7" Type="http://schemas.openxmlformats.org/officeDocument/2006/relationships/image" Target="../media/image120.jpeg"/><Relationship Id="rId2" Type="http://schemas.openxmlformats.org/officeDocument/2006/relationships/chart" Target="../charts/chart6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3.png"/><Relationship Id="rId7" Type="http://schemas.openxmlformats.org/officeDocument/2006/relationships/image" Target="../media/image4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5.jpeg"/><Relationship Id="rId5" Type="http://schemas.openxmlformats.org/officeDocument/2006/relationships/image" Target="../media/image44.png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chart" Target="../charts/chart72.xml"/><Relationship Id="rId21" Type="http://schemas.openxmlformats.org/officeDocument/2006/relationships/image" Target="../media/image141.jpe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chart" Target="../charts/chart71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10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chart" Target="../charts/chart73.xml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4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5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6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7.png"/><Relationship Id="rId5" Type="http://schemas.openxmlformats.org/officeDocument/2006/relationships/image" Target="../media/image146.jpe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7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146.jpe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tailerTextBox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b="1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_retailer_ </a:t>
            </a:r>
            <a:r>
              <a:rPr kumimoji="0" lang="en-I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Arial" charset="0"/>
                <a:cs typeface="Arial" charset="0"/>
              </a:rPr>
              <a:t>Briefin</a:t>
            </a:r>
            <a:r>
              <a:rPr lang="en-IN" sz="3200" b="1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g Book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230584" y="4383680"/>
            <a:ext cx="1226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Incom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 Under $25K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B51C85C-89AE-42D4-B2C2-3B7B72F09D9C}"/>
              </a:ext>
            </a:extLst>
          </p:cNvPr>
          <p:cNvSpPr/>
          <p:nvPr/>
        </p:nvSpPr>
        <p:spPr>
          <a:xfrm>
            <a:off x="624698" y="5758251"/>
            <a:ext cx="6707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47.2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C38EDB0-2871-463E-84A4-34E26633FAB1}"/>
              </a:ext>
            </a:extLst>
          </p:cNvPr>
          <p:cNvSpPr/>
          <p:nvPr/>
        </p:nvSpPr>
        <p:spPr>
          <a:xfrm>
            <a:off x="240109" y="5364754"/>
            <a:ext cx="1226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$75K+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1D57EBA9-5045-4DAB-A59D-1AAE0E542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1880"/>
              </p:ext>
            </p:extLst>
          </p:nvPr>
        </p:nvGraphicFramePr>
        <p:xfrm>
          <a:off x="452438" y="5581650"/>
          <a:ext cx="1091006" cy="57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6" name="Rectangle 165"/>
          <p:cNvSpPr/>
          <p:nvPr/>
        </p:nvSpPr>
        <p:spPr>
          <a:xfrm>
            <a:off x="783963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45244" y="644826"/>
            <a:ext cx="3917408" cy="76600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46105" y="634666"/>
            <a:ext cx="3679319" cy="781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1930" y="644827"/>
            <a:ext cx="3679319" cy="7660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9263" y="6769100"/>
            <a:ext cx="312737" cy="177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639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</a:t>
            </a: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DEMOGRAPHIC PROFILE?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4000" y="64047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2E0FDE6-40D9-41AA-975A-0DB9A74722C0}"/>
              </a:ext>
            </a:extLst>
          </p:cNvPr>
          <p:cNvSpPr/>
          <p:nvPr/>
        </p:nvSpPr>
        <p:spPr>
          <a:xfrm>
            <a:off x="991894" y="738547"/>
            <a:ext cx="305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Males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50.3% of the visits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 7-Eleven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are by Males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0E669FD-639E-470B-9FC2-B30A15997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56593"/>
              </p:ext>
            </p:extLst>
          </p:nvPr>
        </p:nvGraphicFramePr>
        <p:xfrm>
          <a:off x="1654310" y="1846065"/>
          <a:ext cx="2142940" cy="1247144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Retail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IN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8249269-5A1C-4090-9BC1-5447A31B32E0}"/>
              </a:ext>
            </a:extLst>
          </p:cNvPr>
          <p:cNvSpPr/>
          <p:nvPr/>
        </p:nvSpPr>
        <p:spPr>
          <a:xfrm>
            <a:off x="8749775" y="674821"/>
            <a:ext cx="2731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noProof="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African American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– 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Significantly High for AA 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3B219722-DB7A-41EA-8600-C8954EC8B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584867"/>
              </p:ext>
            </p:extLst>
          </p:nvPr>
        </p:nvGraphicFramePr>
        <p:xfrm>
          <a:off x="393605" y="2044422"/>
          <a:ext cx="1226772" cy="1035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Rectangle 42"/>
          <p:cNvSpPr/>
          <p:nvPr/>
        </p:nvSpPr>
        <p:spPr>
          <a:xfrm>
            <a:off x="577470" y="2374707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50.3%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205192" y="1425385"/>
            <a:ext cx="1380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8040272" y="1417913"/>
            <a:ext cx="1055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Ethnicity</a:t>
            </a:r>
          </a:p>
        </p:txBody>
      </p:sp>
      <p:cxnSp>
        <p:nvCxnSpPr>
          <p:cNvPr id="58" name="Straight Connector 57"/>
          <p:cNvCxnSpPr>
            <a:cxnSpLocks/>
          </p:cNvCxnSpPr>
          <p:nvPr/>
        </p:nvCxnSpPr>
        <p:spPr>
          <a:xfrm>
            <a:off x="8955809" y="1997190"/>
            <a:ext cx="0" cy="141337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1586343" y="2010686"/>
            <a:ext cx="1088500" cy="1223097"/>
            <a:chOff x="1640847" y="1547092"/>
            <a:chExt cx="1088500" cy="1329931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640847" y="1547092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29347" y="1547092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D03CAAF1-6BC7-4E6D-92D8-17D2EB3756D0}"/>
              </a:ext>
            </a:extLst>
          </p:cNvPr>
          <p:cNvSpPr txBox="1">
            <a:spLocks/>
          </p:cNvSpPr>
          <p:nvPr/>
        </p:nvSpPr>
        <p:spPr>
          <a:xfrm>
            <a:off x="11870271" y="9444514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8089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2E0FDE6-40D9-41AA-975A-0DB9A74722C0}"/>
              </a:ext>
            </a:extLst>
          </p:cNvPr>
          <p:cNvSpPr/>
          <p:nvPr/>
        </p:nvSpPr>
        <p:spPr>
          <a:xfrm>
            <a:off x="1223501" y="3581492"/>
            <a:ext cx="27152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HH Income</a:t>
            </a: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Visits to 7-Eleven are primarily made by shoppers with $25-75K HH Income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C0E669FD-639E-470B-9FC2-B30A15997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7307"/>
              </p:ext>
            </p:extLst>
          </p:nvPr>
        </p:nvGraphicFramePr>
        <p:xfrm>
          <a:off x="1641640" y="4492498"/>
          <a:ext cx="2190920" cy="979615"/>
        </p:xfrm>
        <a:graphic>
          <a:graphicData uri="http://schemas.openxmlformats.org/drawingml/2006/table">
            <a:tbl>
              <a:tblPr/>
              <a:tblGrid>
                <a:gridCol w="1095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11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" name="Chart 114">
            <a:extLst>
              <a:ext uri="{FF2B5EF4-FFF2-40B4-BE49-F238E27FC236}">
                <a16:creationId xmlns:a16="http://schemas.microsoft.com/office/drawing/2014/main" id="{3B219722-DB7A-41EA-8600-C8954EC8B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129539"/>
              </p:ext>
            </p:extLst>
          </p:nvPr>
        </p:nvGraphicFramePr>
        <p:xfrm>
          <a:off x="428625" y="4872038"/>
          <a:ext cx="1091006" cy="57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6" name="Rectangle 115"/>
          <p:cNvSpPr/>
          <p:nvPr/>
        </p:nvSpPr>
        <p:spPr>
          <a:xfrm>
            <a:off x="600024" y="5020353"/>
            <a:ext cx="6707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.3%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1640847" y="4995376"/>
            <a:ext cx="1088500" cy="1352806"/>
            <a:chOff x="1640847" y="4625960"/>
            <a:chExt cx="1088500" cy="1329931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1640847" y="4625960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729347" y="4625960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163" y="1520194"/>
            <a:ext cx="157625" cy="229247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70909" y="-182210"/>
            <a:ext cx="157625" cy="3934486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6452" y="3916512"/>
            <a:ext cx="157625" cy="2292472"/>
          </a:xfrm>
          <a:prstGeom prst="rect">
            <a:avLst/>
          </a:prstGeom>
        </p:spPr>
      </p:pic>
      <p:sp>
        <p:nvSpPr>
          <p:cNvPr id="138" name="Rectangle 137"/>
          <p:cNvSpPr/>
          <p:nvPr/>
        </p:nvSpPr>
        <p:spPr>
          <a:xfrm>
            <a:off x="394574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2E0FDE6-40D9-41AA-975A-0DB9A74722C0}"/>
              </a:ext>
            </a:extLst>
          </p:cNvPr>
          <p:cNvSpPr/>
          <p:nvPr/>
        </p:nvSpPr>
        <p:spPr>
          <a:xfrm>
            <a:off x="3980423" y="3706643"/>
            <a:ext cx="1343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Parent of child &lt;18 yrs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9CECE01-0650-40A1-93A5-4BCCB695C065}"/>
              </a:ext>
            </a:extLst>
          </p:cNvPr>
          <p:cNvSpPr/>
          <p:nvPr/>
        </p:nvSpPr>
        <p:spPr>
          <a:xfrm>
            <a:off x="3939910" y="5600639"/>
            <a:ext cx="1310570" cy="27699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 fontAlgn="ctr">
              <a:defRPr/>
            </a:pPr>
            <a:r>
              <a:rPr lang="en-IN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5BCAEAF-F9E2-4DF2-98AE-864B57A719EC}"/>
              </a:ext>
            </a:extLst>
          </p:cNvPr>
          <p:cNvSpPr/>
          <p:nvPr/>
        </p:nvSpPr>
        <p:spPr>
          <a:xfrm>
            <a:off x="5319446" y="5056823"/>
            <a:ext cx="1310570" cy="27699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 font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1" name="Chart 150">
            <a:extLst>
              <a:ext uri="{FF2B5EF4-FFF2-40B4-BE49-F238E27FC236}">
                <a16:creationId xmlns:a16="http://schemas.microsoft.com/office/drawing/2014/main" id="{3B219722-DB7A-41EA-8600-C8954EC8B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102855"/>
              </p:ext>
            </p:extLst>
          </p:nvPr>
        </p:nvGraphicFramePr>
        <p:xfrm>
          <a:off x="4079124" y="4551585"/>
          <a:ext cx="1226772" cy="1035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3" name="Chart 152">
            <a:extLst>
              <a:ext uri="{FF2B5EF4-FFF2-40B4-BE49-F238E27FC236}">
                <a16:creationId xmlns:a16="http://schemas.microsoft.com/office/drawing/2014/main" id="{3B219722-DB7A-41EA-8600-C8954EC8B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110779"/>
              </p:ext>
            </p:extLst>
          </p:nvPr>
        </p:nvGraphicFramePr>
        <p:xfrm>
          <a:off x="6642702" y="4533888"/>
          <a:ext cx="1226772" cy="1035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6" name="Title 4">
            <a:extLst>
              <a:ext uri="{FF2B5EF4-FFF2-40B4-BE49-F238E27FC236}">
                <a16:creationId xmlns:a16="http://schemas.microsoft.com/office/drawing/2014/main" id="{683F0202-A184-4D3F-B628-F263245C60A9}"/>
              </a:ext>
            </a:extLst>
          </p:cNvPr>
          <p:cNvSpPr txBox="1">
            <a:spLocks/>
          </p:cNvSpPr>
          <p:nvPr/>
        </p:nvSpPr>
        <p:spPr>
          <a:xfrm>
            <a:off x="6744037" y="4931932"/>
            <a:ext cx="87288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24.4%</a:t>
            </a:r>
          </a:p>
        </p:txBody>
      </p:sp>
      <p:sp>
        <p:nvSpPr>
          <p:cNvPr id="147" name="Title 4">
            <a:extLst>
              <a:ext uri="{FF2B5EF4-FFF2-40B4-BE49-F238E27FC236}">
                <a16:creationId xmlns:a16="http://schemas.microsoft.com/office/drawing/2014/main" id="{49DF0527-8581-4E5B-829C-B1ADA4826927}"/>
              </a:ext>
            </a:extLst>
          </p:cNvPr>
          <p:cNvSpPr txBox="1">
            <a:spLocks/>
          </p:cNvSpPr>
          <p:nvPr/>
        </p:nvSpPr>
        <p:spPr>
          <a:xfrm>
            <a:off x="4197484" y="4932917"/>
            <a:ext cx="87288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40.9%</a:t>
            </a:r>
          </a:p>
        </p:txBody>
      </p:sp>
      <p:cxnSp>
        <p:nvCxnSpPr>
          <p:cNvPr id="178" name="Straight Connector 177"/>
          <p:cNvCxnSpPr>
            <a:cxnSpLocks/>
          </p:cNvCxnSpPr>
          <p:nvPr/>
        </p:nvCxnSpPr>
        <p:spPr>
          <a:xfrm>
            <a:off x="10827792" y="4591234"/>
            <a:ext cx="0" cy="14770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cxnSpLocks/>
          </p:cNvCxnSpPr>
          <p:nvPr/>
        </p:nvCxnSpPr>
        <p:spPr>
          <a:xfrm>
            <a:off x="7929558" y="5723442"/>
            <a:ext cx="9700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cxnSpLocks/>
          </p:cNvCxnSpPr>
          <p:nvPr/>
        </p:nvCxnSpPr>
        <p:spPr>
          <a:xfrm>
            <a:off x="8899762" y="5012552"/>
            <a:ext cx="27472" cy="11078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53127" y="-2209104"/>
            <a:ext cx="157625" cy="11476668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57574" y="3725086"/>
            <a:ext cx="157625" cy="2961157"/>
          </a:xfrm>
          <a:prstGeom prst="rect">
            <a:avLst/>
          </a:prstGeom>
        </p:spPr>
      </p:pic>
      <p:cxnSp>
        <p:nvCxnSpPr>
          <p:cNvPr id="195" name="Straight Connector 194"/>
          <p:cNvCxnSpPr/>
          <p:nvPr/>
        </p:nvCxnSpPr>
        <p:spPr>
          <a:xfrm>
            <a:off x="3933317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>
            <a:off x="3933317" y="3442432"/>
            <a:ext cx="3900669" cy="2905750"/>
            <a:chOff x="3933317" y="3442432"/>
            <a:chExt cx="3900669" cy="2780434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3933317" y="3442432"/>
              <a:ext cx="0" cy="2780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833986" y="3442432"/>
              <a:ext cx="0" cy="2780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202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7374" y="585695"/>
            <a:ext cx="899185" cy="908177"/>
          </a:xfrm>
          <a:prstGeom prst="rect">
            <a:avLst/>
          </a:prstGeom>
        </p:spPr>
      </p:pic>
      <p:cxnSp>
        <p:nvCxnSpPr>
          <p:cNvPr id="124" name="Straight Connector 123"/>
          <p:cNvCxnSpPr>
            <a:cxnSpLocks/>
          </p:cNvCxnSpPr>
          <p:nvPr/>
        </p:nvCxnSpPr>
        <p:spPr>
          <a:xfrm>
            <a:off x="7805737" y="4058256"/>
            <a:ext cx="3914052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099506" y="1560482"/>
            <a:ext cx="0" cy="185007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872404" y="1560482"/>
            <a:ext cx="0" cy="185007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8F956C-35AD-4DF4-B05E-347EB36CFC31}"/>
              </a:ext>
            </a:extLst>
          </p:cNvPr>
          <p:cNvSpPr/>
          <p:nvPr/>
        </p:nvSpPr>
        <p:spPr>
          <a:xfrm>
            <a:off x="7870935" y="4115134"/>
            <a:ext cx="3463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Employment Status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4B1BE83D-9939-4891-BC7A-FFDF081FB0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66" y="3572747"/>
            <a:ext cx="724854" cy="732103"/>
          </a:xfrm>
          <a:prstGeom prst="rect">
            <a:avLst/>
          </a:prstGeom>
        </p:spPr>
      </p:pic>
      <p:sp>
        <p:nvSpPr>
          <p:cNvPr id="157" name="Rectangle 156"/>
          <p:cNvSpPr/>
          <p:nvPr/>
        </p:nvSpPr>
        <p:spPr>
          <a:xfrm>
            <a:off x="180181" y="6235415"/>
            <a:ext cx="3732181" cy="326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96D11DE7-0F2E-48E1-89B3-A16307AB0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398067"/>
              </p:ext>
            </p:extLst>
          </p:nvPr>
        </p:nvGraphicFramePr>
        <p:xfrm>
          <a:off x="9099962" y="4031760"/>
          <a:ext cx="2770309" cy="2734204"/>
        </p:xfrm>
        <a:graphic>
          <a:graphicData uri="http://schemas.openxmlformats.org/drawingml/2006/table">
            <a:tbl>
              <a:tblPr/>
              <a:tblGrid>
                <a:gridCol w="91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022">
                <a:tc>
                  <a:txBody>
                    <a:bodyPr/>
                    <a:lstStyle/>
                    <a:p>
                      <a:pPr algn="l" fontAlgn="ctr"/>
                      <a:endParaRPr lang="en-IN" sz="11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10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10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Student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124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122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Employed Full-Time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Employed Part-Time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Homemaker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28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Retired</a:t>
                      </a: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826193"/>
                  </a:ext>
                </a:extLst>
              </a:tr>
              <a:tr h="33817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 Collar</a:t>
                      </a: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51310"/>
                  </a:ext>
                </a:extLst>
              </a:tr>
              <a:tr h="30828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Blue collar</a:t>
                      </a:r>
                    </a:p>
                  </a:txBody>
                  <a:tcPr marL="9144" marR="45720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144" marR="9525" marT="9525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561202"/>
                  </a:ext>
                </a:extLst>
              </a:tr>
            </a:tbl>
          </a:graphicData>
        </a:graphic>
      </p:graphicFrame>
      <p:sp>
        <p:nvSpPr>
          <p:cNvPr id="168" name="Title 4">
            <a:extLst>
              <a:ext uri="{FF2B5EF4-FFF2-40B4-BE49-F238E27FC236}">
                <a16:creationId xmlns:a16="http://schemas.microsoft.com/office/drawing/2014/main" id="{DA4FB0FE-E108-45A5-97B4-7BCBD38643CD}"/>
              </a:ext>
            </a:extLst>
          </p:cNvPr>
          <p:cNvSpPr txBox="1">
            <a:spLocks/>
          </p:cNvSpPr>
          <p:nvPr/>
        </p:nvSpPr>
        <p:spPr>
          <a:xfrm>
            <a:off x="7952975" y="5457726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4.6%</a:t>
            </a:r>
          </a:p>
        </p:txBody>
      </p:sp>
      <p:sp>
        <p:nvSpPr>
          <p:cNvPr id="169" name="Title 4">
            <a:extLst>
              <a:ext uri="{FF2B5EF4-FFF2-40B4-BE49-F238E27FC236}">
                <a16:creationId xmlns:a16="http://schemas.microsoft.com/office/drawing/2014/main" id="{ECB23C2D-34C4-43AC-AA53-CB107CFEF989}"/>
              </a:ext>
            </a:extLst>
          </p:cNvPr>
          <p:cNvSpPr txBox="1">
            <a:spLocks/>
          </p:cNvSpPr>
          <p:nvPr/>
        </p:nvSpPr>
        <p:spPr>
          <a:xfrm>
            <a:off x="7910835" y="4796584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53.2%</a:t>
            </a:r>
          </a:p>
        </p:txBody>
      </p:sp>
      <p:sp>
        <p:nvSpPr>
          <p:cNvPr id="170" name="Title 4">
            <a:extLst>
              <a:ext uri="{FF2B5EF4-FFF2-40B4-BE49-F238E27FC236}">
                <a16:creationId xmlns:a16="http://schemas.microsoft.com/office/drawing/2014/main" id="{DA4FB0FE-E108-45A5-97B4-7BCBD38643CD}"/>
              </a:ext>
            </a:extLst>
          </p:cNvPr>
          <p:cNvSpPr txBox="1">
            <a:spLocks/>
          </p:cNvSpPr>
          <p:nvPr/>
        </p:nvSpPr>
        <p:spPr>
          <a:xfrm>
            <a:off x="7929411" y="5120119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11.2</a:t>
            </a:r>
            <a:r>
              <a:rPr lang="en-IN" sz="1100" noProof="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itle 4">
            <a:extLst>
              <a:ext uri="{FF2B5EF4-FFF2-40B4-BE49-F238E27FC236}">
                <a16:creationId xmlns:a16="http://schemas.microsoft.com/office/drawing/2014/main" id="{ECB23C2D-34C4-43AC-AA53-CB107CFEF989}"/>
              </a:ext>
            </a:extLst>
          </p:cNvPr>
          <p:cNvSpPr txBox="1">
            <a:spLocks/>
          </p:cNvSpPr>
          <p:nvPr/>
        </p:nvSpPr>
        <p:spPr>
          <a:xfrm>
            <a:off x="7900837" y="4448176"/>
            <a:ext cx="722188" cy="304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20.0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</a:p>
        </p:txBody>
      </p:sp>
      <p:cxnSp>
        <p:nvCxnSpPr>
          <p:cNvPr id="172" name="Straight Connector 171"/>
          <p:cNvCxnSpPr>
            <a:cxnSpLocks/>
          </p:cNvCxnSpPr>
          <p:nvPr/>
        </p:nvCxnSpPr>
        <p:spPr>
          <a:xfrm>
            <a:off x="7915270" y="5106626"/>
            <a:ext cx="9700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cxnSpLocks/>
          </p:cNvCxnSpPr>
          <p:nvPr/>
        </p:nvCxnSpPr>
        <p:spPr>
          <a:xfrm>
            <a:off x="8898276" y="4730388"/>
            <a:ext cx="26206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cxnSpLocks/>
          </p:cNvCxnSpPr>
          <p:nvPr/>
        </p:nvCxnSpPr>
        <p:spPr>
          <a:xfrm>
            <a:off x="7932360" y="5388453"/>
            <a:ext cx="9700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cxnSpLocks/>
          </p:cNvCxnSpPr>
          <p:nvPr/>
        </p:nvCxnSpPr>
        <p:spPr>
          <a:xfrm>
            <a:off x="8955808" y="5106626"/>
            <a:ext cx="26206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4">
            <a:extLst>
              <a:ext uri="{FF2B5EF4-FFF2-40B4-BE49-F238E27FC236}">
                <a16:creationId xmlns:a16="http://schemas.microsoft.com/office/drawing/2014/main" id="{20107CF1-3E7F-4625-887F-94839A6C83ED}"/>
              </a:ext>
            </a:extLst>
          </p:cNvPr>
          <p:cNvSpPr txBox="1">
            <a:spLocks/>
          </p:cNvSpPr>
          <p:nvPr/>
        </p:nvSpPr>
        <p:spPr>
          <a:xfrm>
            <a:off x="10151978" y="1394313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itle 4">
            <a:extLst>
              <a:ext uri="{FF2B5EF4-FFF2-40B4-BE49-F238E27FC236}">
                <a16:creationId xmlns:a16="http://schemas.microsoft.com/office/drawing/2014/main" id="{F97CC153-86F6-4E57-891C-1507AE8A8495}"/>
              </a:ext>
            </a:extLst>
          </p:cNvPr>
          <p:cNvSpPr txBox="1">
            <a:spLocks/>
          </p:cNvSpPr>
          <p:nvPr/>
        </p:nvSpPr>
        <p:spPr>
          <a:xfrm>
            <a:off x="10926025" y="1368852"/>
            <a:ext cx="1135841" cy="4172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</a:t>
            </a: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v</a:t>
            </a:r>
          </a:p>
          <a:p>
            <a:pPr fontAlgn="ctr">
              <a:defRPr/>
            </a:pP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Retail</a:t>
            </a:r>
          </a:p>
          <a:p>
            <a:pPr lvl="0" fontAlgn="ctr">
              <a:defRPr/>
            </a:pPr>
            <a:endParaRPr kumimoji="0" lang="en-IN" sz="105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itle 4">
            <a:extLst>
              <a:ext uri="{FF2B5EF4-FFF2-40B4-BE49-F238E27FC236}">
                <a16:creationId xmlns:a16="http://schemas.microsoft.com/office/drawing/2014/main" id="{FE3D1EE6-B200-4AE8-8FB4-FB331E893602}"/>
              </a:ext>
            </a:extLst>
          </p:cNvPr>
          <p:cNvSpPr txBox="1">
            <a:spLocks/>
          </p:cNvSpPr>
          <p:nvPr/>
        </p:nvSpPr>
        <p:spPr>
          <a:xfrm>
            <a:off x="9968139" y="1377779"/>
            <a:ext cx="1135841" cy="3763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  <a:r>
              <a:rPr lang="en-IN" sz="11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Convenience</a:t>
            </a:r>
          </a:p>
          <a:p>
            <a:pPr lvl="0" fontAlgn="ctr">
              <a:defRPr/>
            </a:pP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8F4D80FE-46FC-4CAC-BF2B-F0884D536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044550"/>
              </p:ext>
            </p:extLst>
          </p:nvPr>
        </p:nvGraphicFramePr>
        <p:xfrm>
          <a:off x="8005696" y="1771650"/>
          <a:ext cx="3714884" cy="36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86">
                  <a:extLst>
                    <a:ext uri="{9D8B030D-6E8A-4147-A177-3AD203B41FA5}">
                      <a16:colId xmlns:a16="http://schemas.microsoft.com/office/drawing/2014/main" val="2511933776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323231862"/>
                    </a:ext>
                  </a:extLst>
                </a:gridCol>
                <a:gridCol w="957338">
                  <a:extLst>
                    <a:ext uri="{9D8B030D-6E8A-4147-A177-3AD203B41FA5}">
                      <a16:colId xmlns:a16="http://schemas.microsoft.com/office/drawing/2014/main" val="1991176314"/>
                    </a:ext>
                  </a:extLst>
                </a:gridCol>
                <a:gridCol w="928721">
                  <a:extLst>
                    <a:ext uri="{9D8B030D-6E8A-4147-A177-3AD203B41FA5}">
                      <a16:colId xmlns:a16="http://schemas.microsoft.com/office/drawing/2014/main" val="1671805787"/>
                    </a:ext>
                  </a:extLst>
                </a:gridCol>
              </a:tblGrid>
              <a:tr h="3653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55.0%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652996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509D8D28-C73B-49EF-B8B8-187907317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85621"/>
              </p:ext>
            </p:extLst>
          </p:nvPr>
        </p:nvGraphicFramePr>
        <p:xfrm>
          <a:off x="8020211" y="2049283"/>
          <a:ext cx="371488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86">
                  <a:extLst>
                    <a:ext uri="{9D8B030D-6E8A-4147-A177-3AD203B41FA5}">
                      <a16:colId xmlns:a16="http://schemas.microsoft.com/office/drawing/2014/main" val="2511933776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323231862"/>
                    </a:ext>
                  </a:extLst>
                </a:gridCol>
                <a:gridCol w="957338">
                  <a:extLst>
                    <a:ext uri="{9D8B030D-6E8A-4147-A177-3AD203B41FA5}">
                      <a16:colId xmlns:a16="http://schemas.microsoft.com/office/drawing/2014/main" val="1991176314"/>
                    </a:ext>
                  </a:extLst>
                </a:gridCol>
                <a:gridCol w="928721">
                  <a:extLst>
                    <a:ext uri="{9D8B030D-6E8A-4147-A177-3AD203B41FA5}">
                      <a16:colId xmlns:a16="http://schemas.microsoft.com/office/drawing/2014/main" val="167180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20.6%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African American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en-GB" sz="1100" b="0" dirty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n-GB" sz="1100" b="0" dirty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652996"/>
                  </a:ext>
                </a:extLst>
              </a:tr>
            </a:tbl>
          </a:graphicData>
        </a:graphic>
      </p:graphicFrame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B83A2658-7215-40F4-84B4-BCD1BBC5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57424"/>
              </p:ext>
            </p:extLst>
          </p:nvPr>
        </p:nvGraphicFramePr>
        <p:xfrm>
          <a:off x="8005923" y="2404516"/>
          <a:ext cx="37148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86">
                  <a:extLst>
                    <a:ext uri="{9D8B030D-6E8A-4147-A177-3AD203B41FA5}">
                      <a16:colId xmlns:a16="http://schemas.microsoft.com/office/drawing/2014/main" val="2511933776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323231862"/>
                    </a:ext>
                  </a:extLst>
                </a:gridCol>
                <a:gridCol w="957338">
                  <a:extLst>
                    <a:ext uri="{9D8B030D-6E8A-4147-A177-3AD203B41FA5}">
                      <a16:colId xmlns:a16="http://schemas.microsoft.com/office/drawing/2014/main" val="1991176314"/>
                    </a:ext>
                  </a:extLst>
                </a:gridCol>
                <a:gridCol w="928721">
                  <a:extLst>
                    <a:ext uri="{9D8B030D-6E8A-4147-A177-3AD203B41FA5}">
                      <a16:colId xmlns:a16="http://schemas.microsoft.com/office/drawing/2014/main" val="167180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18.2%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Hispanics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  92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n-GB" sz="1100" b="0" dirty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652996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247B5B46-7F42-4567-B21A-BA120E79C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139440"/>
              </p:ext>
            </p:extLst>
          </p:nvPr>
        </p:nvGraphicFramePr>
        <p:xfrm>
          <a:off x="8040259" y="2668344"/>
          <a:ext cx="37148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86">
                  <a:extLst>
                    <a:ext uri="{9D8B030D-6E8A-4147-A177-3AD203B41FA5}">
                      <a16:colId xmlns:a16="http://schemas.microsoft.com/office/drawing/2014/main" val="2511933776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323231862"/>
                    </a:ext>
                  </a:extLst>
                </a:gridCol>
                <a:gridCol w="957338">
                  <a:extLst>
                    <a:ext uri="{9D8B030D-6E8A-4147-A177-3AD203B41FA5}">
                      <a16:colId xmlns:a16="http://schemas.microsoft.com/office/drawing/2014/main" val="1991176314"/>
                    </a:ext>
                  </a:extLst>
                </a:gridCol>
                <a:gridCol w="928721">
                  <a:extLst>
                    <a:ext uri="{9D8B030D-6E8A-4147-A177-3AD203B41FA5}">
                      <a16:colId xmlns:a16="http://schemas.microsoft.com/office/drawing/2014/main" val="167180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4.1%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Asian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n-GB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GB" sz="1100" b="0" dirty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652996"/>
                  </a:ext>
                </a:extLst>
              </a:tr>
            </a:tbl>
          </a:graphicData>
        </a:graphic>
      </p:graphicFrame>
      <p:pic>
        <p:nvPicPr>
          <p:cNvPr id="160" name="Picture 159">
            <a:extLst>
              <a:ext uri="{FF2B5EF4-FFF2-40B4-BE49-F238E27FC236}">
                <a16:creationId xmlns:a16="http://schemas.microsoft.com/office/drawing/2014/main" id="{58812D97-BC16-46B8-AF99-76CBCE6E64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8297" y="3353563"/>
            <a:ext cx="1128763" cy="1140051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EF6D0018-0A04-48C0-8EA9-AC8D4E71C6E0}"/>
              </a:ext>
            </a:extLst>
          </p:cNvPr>
          <p:cNvSpPr/>
          <p:nvPr/>
        </p:nvSpPr>
        <p:spPr>
          <a:xfrm>
            <a:off x="3946105" y="644826"/>
            <a:ext cx="3679319" cy="76600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560443F-EF5A-465A-B894-D30864AF8A1D}"/>
              </a:ext>
            </a:extLst>
          </p:cNvPr>
          <p:cNvSpPr/>
          <p:nvPr/>
        </p:nvSpPr>
        <p:spPr>
          <a:xfrm>
            <a:off x="5091672" y="743882"/>
            <a:ext cx="2731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19-24 Yrs.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High for age group  19 -24yrs v Convenience 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E46B-BAB0-4E57-A7EB-7AF9FC82FD27}"/>
              </a:ext>
            </a:extLst>
          </p:cNvPr>
          <p:cNvCxnSpPr/>
          <p:nvPr/>
        </p:nvCxnSpPr>
        <p:spPr>
          <a:xfrm>
            <a:off x="3933317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4CE145-F815-4243-A942-F05828C5EC30}"/>
              </a:ext>
            </a:extLst>
          </p:cNvPr>
          <p:cNvCxnSpPr/>
          <p:nvPr/>
        </p:nvCxnSpPr>
        <p:spPr>
          <a:xfrm>
            <a:off x="7832964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D7FBF5C1-3D5F-4C90-9298-4BE7C3B8D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35146"/>
              </p:ext>
            </p:extLst>
          </p:nvPr>
        </p:nvGraphicFramePr>
        <p:xfrm>
          <a:off x="4083833" y="1786553"/>
          <a:ext cx="3613064" cy="1645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67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3863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 – 18 yrs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 – 24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 – 34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35 – 49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50 – 64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65 – 75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sp>
        <p:nvSpPr>
          <p:cNvPr id="161" name="Rectangle 160">
            <a:extLst>
              <a:ext uri="{FF2B5EF4-FFF2-40B4-BE49-F238E27FC236}">
                <a16:creationId xmlns:a16="http://schemas.microsoft.com/office/drawing/2014/main" id="{E204EB35-0CD1-4C32-BDB4-3C9C031BD9A1}"/>
              </a:ext>
            </a:extLst>
          </p:cNvPr>
          <p:cNvSpPr/>
          <p:nvPr/>
        </p:nvSpPr>
        <p:spPr>
          <a:xfrm>
            <a:off x="4112404" y="1492210"/>
            <a:ext cx="1500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Age Group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ED421E8-EDAD-4679-A899-9F96521160C6}"/>
              </a:ext>
            </a:extLst>
          </p:cNvPr>
          <p:cNvSpPr/>
          <p:nvPr/>
        </p:nvSpPr>
        <p:spPr>
          <a:xfrm>
            <a:off x="6093769" y="1421589"/>
            <a:ext cx="10090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Convenience</a:t>
            </a:r>
          </a:p>
          <a:p>
            <a:pPr algn="ctr" fontAlgn="b"/>
            <a:endParaRPr lang="en-US" sz="105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0C62929-E99B-429E-933F-1C0C46E2705E}"/>
              </a:ext>
            </a:extLst>
          </p:cNvPr>
          <p:cNvSpPr/>
          <p:nvPr/>
        </p:nvSpPr>
        <p:spPr>
          <a:xfrm>
            <a:off x="6851667" y="1413711"/>
            <a:ext cx="981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Retail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18C4E6D-047B-4350-A507-01434AD6D984}"/>
              </a:ext>
            </a:extLst>
          </p:cNvPr>
          <p:cNvSpPr/>
          <p:nvPr/>
        </p:nvSpPr>
        <p:spPr>
          <a:xfrm>
            <a:off x="6363814" y="3721787"/>
            <a:ext cx="1479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Parent of child &lt;18 yrs in HH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8D7C9-AD31-4266-B293-8DDEFCB94C40}"/>
              </a:ext>
            </a:extLst>
          </p:cNvPr>
          <p:cNvSpPr txBox="1"/>
          <p:nvPr/>
        </p:nvSpPr>
        <p:spPr>
          <a:xfrm>
            <a:off x="5206100" y="5614637"/>
            <a:ext cx="8811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86</a:t>
            </a:r>
          </a:p>
          <a:p>
            <a:endParaRPr lang="en-US" sz="1100" b="1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  <a:p>
            <a:r>
              <a:rPr lang="en-US" sz="1100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93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5AD5CC8-3E9F-4BFD-81B0-D96624A6BAC0}"/>
              </a:ext>
            </a:extLst>
          </p:cNvPr>
          <p:cNvSpPr txBox="1"/>
          <p:nvPr/>
        </p:nvSpPr>
        <p:spPr>
          <a:xfrm>
            <a:off x="7206468" y="5576885"/>
            <a:ext cx="8811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85</a:t>
            </a:r>
          </a:p>
          <a:p>
            <a:endParaRPr lang="en-US" sz="1100" b="1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  <a:p>
            <a:r>
              <a:rPr lang="en-US" sz="11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83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8FECB69-ABBB-449D-A214-411F0DCD178A}"/>
              </a:ext>
            </a:extLst>
          </p:cNvPr>
          <p:cNvSpPr/>
          <p:nvPr/>
        </p:nvSpPr>
        <p:spPr>
          <a:xfrm>
            <a:off x="3939910" y="5947876"/>
            <a:ext cx="1310570" cy="27699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 fontAlgn="ctr">
              <a:defRPr/>
            </a:pPr>
            <a:r>
              <a:rPr lang="en-IN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Retail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70FD49D-C5D3-4F05-A805-335ABF6F9184}"/>
              </a:ext>
            </a:extLst>
          </p:cNvPr>
          <p:cNvSpPr/>
          <p:nvPr/>
        </p:nvSpPr>
        <p:spPr>
          <a:xfrm>
            <a:off x="5956850" y="5895306"/>
            <a:ext cx="1310570" cy="27699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 fontAlgn="ctr">
              <a:defRPr/>
            </a:pPr>
            <a:r>
              <a:rPr lang="en-IN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Retail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93AF463-9BA7-4FFF-ACF5-EEDDB199D1B2}"/>
              </a:ext>
            </a:extLst>
          </p:cNvPr>
          <p:cNvSpPr/>
          <p:nvPr/>
        </p:nvSpPr>
        <p:spPr>
          <a:xfrm>
            <a:off x="5960771" y="5594667"/>
            <a:ext cx="1310570" cy="27699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 fontAlgn="ctr">
              <a:defRPr/>
            </a:pPr>
            <a:r>
              <a:rPr lang="en-IN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4439032" y="6763372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1C8C707F-953B-40C5-A52F-6A49731D9A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172" y="507640"/>
            <a:ext cx="1025525" cy="103578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DF481F91-F93E-4657-9788-A166BCF5C2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5952" y="4468961"/>
            <a:ext cx="157625" cy="229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D0598-49FC-46F5-B4A8-97714F7E7FA1}"/>
              </a:ext>
            </a:extLst>
          </p:cNvPr>
          <p:cNvSpPr txBox="1"/>
          <p:nvPr/>
        </p:nvSpPr>
        <p:spPr>
          <a:xfrm>
            <a:off x="1785938" y="5657850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Franklin Gothic Book" panose="020B0503020102020204" pitchFamily="34" charset="0"/>
              </a:rPr>
              <a:t>   </a:t>
            </a:r>
            <a:r>
              <a:rPr lang="en-IN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109</a:t>
            </a:r>
            <a:r>
              <a:rPr lang="en-IN" dirty="0">
                <a:latin typeface="Franklin Gothic Book" panose="020B0503020102020204" pitchFamily="34" charset="0"/>
              </a:rPr>
              <a:t>	</a:t>
            </a:r>
            <a:r>
              <a:rPr lang="en-IN" sz="1100" dirty="0">
                <a:latin typeface="Franklin Gothic Book" panose="020B0503020102020204" pitchFamily="34" charset="0"/>
              </a:rPr>
              <a:t>           </a:t>
            </a:r>
            <a:r>
              <a:rPr lang="en-IN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93</a:t>
            </a:r>
            <a:endParaRPr lang="en-IN" sz="140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E9F89C-FA85-4DF3-80B3-7ECC852D58B5}"/>
              </a:ext>
            </a:extLst>
          </p:cNvPr>
          <p:cNvCxnSpPr>
            <a:cxnSpLocks/>
          </p:cNvCxnSpPr>
          <p:nvPr/>
        </p:nvCxnSpPr>
        <p:spPr>
          <a:xfrm>
            <a:off x="8981294" y="5457726"/>
            <a:ext cx="26206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8A34532-E162-4D68-93AD-2E427CFF229C}"/>
              </a:ext>
            </a:extLst>
          </p:cNvPr>
          <p:cNvCxnSpPr>
            <a:cxnSpLocks/>
          </p:cNvCxnSpPr>
          <p:nvPr/>
        </p:nvCxnSpPr>
        <p:spPr>
          <a:xfrm>
            <a:off x="9133466" y="5737153"/>
            <a:ext cx="26206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98334B9-9513-4205-9E40-A192A8B3036D}"/>
              </a:ext>
            </a:extLst>
          </p:cNvPr>
          <p:cNvCxnSpPr>
            <a:cxnSpLocks/>
          </p:cNvCxnSpPr>
          <p:nvPr/>
        </p:nvCxnSpPr>
        <p:spPr>
          <a:xfrm>
            <a:off x="9114418" y="6046712"/>
            <a:ext cx="26206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A06D5BE-615F-40F4-BF63-6B26BF32A409}"/>
              </a:ext>
            </a:extLst>
          </p:cNvPr>
          <p:cNvCxnSpPr>
            <a:cxnSpLocks/>
          </p:cNvCxnSpPr>
          <p:nvPr/>
        </p:nvCxnSpPr>
        <p:spPr>
          <a:xfrm>
            <a:off x="9128704" y="6346749"/>
            <a:ext cx="26206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itle 4">
            <a:extLst>
              <a:ext uri="{FF2B5EF4-FFF2-40B4-BE49-F238E27FC236}">
                <a16:creationId xmlns:a16="http://schemas.microsoft.com/office/drawing/2014/main" id="{09A18971-016D-4B2C-9A24-39888E7DD753}"/>
              </a:ext>
            </a:extLst>
          </p:cNvPr>
          <p:cNvSpPr txBox="1">
            <a:spLocks/>
          </p:cNvSpPr>
          <p:nvPr/>
        </p:nvSpPr>
        <p:spPr>
          <a:xfrm>
            <a:off x="7962502" y="5781576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6.5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90" name="Title 4">
            <a:extLst>
              <a:ext uri="{FF2B5EF4-FFF2-40B4-BE49-F238E27FC236}">
                <a16:creationId xmlns:a16="http://schemas.microsoft.com/office/drawing/2014/main" id="{B509A8D0-A928-4E2B-9ACE-42B8394C7F39}"/>
              </a:ext>
            </a:extLst>
          </p:cNvPr>
          <p:cNvSpPr txBox="1">
            <a:spLocks/>
          </p:cNvSpPr>
          <p:nvPr/>
        </p:nvSpPr>
        <p:spPr>
          <a:xfrm>
            <a:off x="7952975" y="6086376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69.2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92" name="Title 4">
            <a:extLst>
              <a:ext uri="{FF2B5EF4-FFF2-40B4-BE49-F238E27FC236}">
                <a16:creationId xmlns:a16="http://schemas.microsoft.com/office/drawing/2014/main" id="{300DD1FE-AA76-4EA4-87A9-A9441924825C}"/>
              </a:ext>
            </a:extLst>
          </p:cNvPr>
          <p:cNvSpPr txBox="1">
            <a:spLocks/>
          </p:cNvSpPr>
          <p:nvPr/>
        </p:nvSpPr>
        <p:spPr>
          <a:xfrm>
            <a:off x="7967264" y="6372126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19.1%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C954413-D6C5-48EE-AC6B-33411563029E}"/>
              </a:ext>
            </a:extLst>
          </p:cNvPr>
          <p:cNvCxnSpPr>
            <a:cxnSpLocks/>
          </p:cNvCxnSpPr>
          <p:nvPr/>
        </p:nvCxnSpPr>
        <p:spPr>
          <a:xfrm>
            <a:off x="7896220" y="4730388"/>
            <a:ext cx="9700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4DD51F5-6A27-4B05-9AF3-14629BB4D828}"/>
              </a:ext>
            </a:extLst>
          </p:cNvPr>
          <p:cNvCxnSpPr>
            <a:cxnSpLocks/>
          </p:cNvCxnSpPr>
          <p:nvPr/>
        </p:nvCxnSpPr>
        <p:spPr>
          <a:xfrm>
            <a:off x="7881933" y="6047292"/>
            <a:ext cx="9700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0F4F0E09-E561-4690-8DA3-6789D9C17D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0066" y="3525402"/>
            <a:ext cx="528072" cy="533353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6D711F46-00A6-45E9-8E62-265B476BA531}"/>
              </a:ext>
            </a:extLst>
          </p:cNvPr>
          <p:cNvSpPr/>
          <p:nvPr/>
        </p:nvSpPr>
        <p:spPr>
          <a:xfrm>
            <a:off x="8759300" y="3531686"/>
            <a:ext cx="301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Students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Significantly High for</a:t>
            </a:r>
          </a:p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Student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357ED1B8-B550-4041-B611-900C4468E3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89" y="617357"/>
            <a:ext cx="765205" cy="772856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57D4500-836D-45BF-BBB5-179D340DA033}"/>
              </a:ext>
            </a:extLst>
          </p:cNvPr>
          <p:cNvCxnSpPr>
            <a:cxnSpLocks/>
          </p:cNvCxnSpPr>
          <p:nvPr/>
        </p:nvCxnSpPr>
        <p:spPr>
          <a:xfrm>
            <a:off x="268217" y="1398573"/>
            <a:ext cx="3660688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545613A-ECF6-40D3-8237-35E81E62FFEC}"/>
              </a:ext>
            </a:extLst>
          </p:cNvPr>
          <p:cNvCxnSpPr>
            <a:cxnSpLocks/>
          </p:cNvCxnSpPr>
          <p:nvPr/>
        </p:nvCxnSpPr>
        <p:spPr>
          <a:xfrm>
            <a:off x="3966010" y="1398573"/>
            <a:ext cx="38570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E9C26F0A-93F8-4EB6-BAA5-79C3DB5798A0}"/>
              </a:ext>
            </a:extLst>
          </p:cNvPr>
          <p:cNvCxnSpPr>
            <a:cxnSpLocks/>
          </p:cNvCxnSpPr>
          <p:nvPr/>
        </p:nvCxnSpPr>
        <p:spPr>
          <a:xfrm>
            <a:off x="7896220" y="1398573"/>
            <a:ext cx="3995452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F20A7A2-C14F-499A-A985-3E9105D269F8}"/>
              </a:ext>
            </a:extLst>
          </p:cNvPr>
          <p:cNvCxnSpPr>
            <a:cxnSpLocks/>
          </p:cNvCxnSpPr>
          <p:nvPr/>
        </p:nvCxnSpPr>
        <p:spPr>
          <a:xfrm>
            <a:off x="268217" y="4443223"/>
            <a:ext cx="3660688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5ED705ED-07F7-4E10-A4F0-6F5D207C84DB}"/>
              </a:ext>
            </a:extLst>
          </p:cNvPr>
          <p:cNvCxnSpPr>
            <a:cxnSpLocks/>
          </p:cNvCxnSpPr>
          <p:nvPr/>
        </p:nvCxnSpPr>
        <p:spPr>
          <a:xfrm>
            <a:off x="3966010" y="4443223"/>
            <a:ext cx="38570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21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10080"/>
              </p:ext>
            </p:extLst>
          </p:nvPr>
        </p:nvGraphicFramePr>
        <p:xfrm>
          <a:off x="539226" y="3346083"/>
          <a:ext cx="11339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7914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9404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</a:t>
            </a: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SEGMENTATION?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66893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shopper Segments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324" y="-3895162"/>
            <a:ext cx="157625" cy="1161627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2265998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150826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038740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928499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819184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82327" y="3277034"/>
            <a:ext cx="1015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78397" y="6574048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9263" y="6769100"/>
            <a:ext cx="312737" cy="177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74580"/>
              </p:ext>
            </p:extLst>
          </p:nvPr>
        </p:nvGraphicFramePr>
        <p:xfrm>
          <a:off x="547629" y="3802399"/>
          <a:ext cx="11339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>
            <a:off x="270806" y="4257364"/>
            <a:ext cx="11616271" cy="265193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95000"/>
                </a:schemeClr>
              </a:gs>
              <a:gs pos="49000">
                <a:srgbClr val="FBFBF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45770" y="3735247"/>
            <a:ext cx="640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Retail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0DABFD-4746-4921-A419-58A67BDC0A0E}"/>
              </a:ext>
            </a:extLst>
          </p:cNvPr>
          <p:cNvGrpSpPr/>
          <p:nvPr/>
        </p:nvGrpSpPr>
        <p:grpSpPr>
          <a:xfrm>
            <a:off x="825665" y="2006431"/>
            <a:ext cx="1226772" cy="1035609"/>
            <a:chOff x="8382507" y="1812851"/>
            <a:chExt cx="1226772" cy="1035609"/>
          </a:xfrm>
        </p:grpSpPr>
        <p:graphicFrame>
          <p:nvGraphicFramePr>
            <p:cNvPr id="71" name="Chart 70">
              <a:extLst>
                <a:ext uri="{FF2B5EF4-FFF2-40B4-BE49-F238E27FC236}">
                  <a16:creationId xmlns:a16="http://schemas.microsoft.com/office/drawing/2014/main" id="{EF0CADDA-AB9D-4FE9-863B-13A5E05A38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64615747"/>
                </p:ext>
              </p:extLst>
            </p:nvPr>
          </p:nvGraphicFramePr>
          <p:xfrm>
            <a:off x="8382507" y="181285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F92163-F952-4CBF-8B56-1422DC44BCBF}"/>
                </a:ext>
              </a:extLst>
            </p:cNvPr>
            <p:cNvSpPr/>
            <p:nvPr/>
          </p:nvSpPr>
          <p:spPr>
            <a:xfrm>
              <a:off x="8575866" y="2117056"/>
              <a:ext cx="763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23.6</a:t>
              </a:r>
              <a:r>
                <a:rPr lang="en-US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FC65B68F-742C-41E8-8CDE-9F5BB7996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30" y="870653"/>
            <a:ext cx="874776" cy="8835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9A4F24-EA39-4A9D-8F57-896AE9139F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3365" y="1012167"/>
            <a:ext cx="719764" cy="719764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7DF99A74-4772-413F-8D06-F4E1DEBB002C}"/>
              </a:ext>
            </a:extLst>
          </p:cNvPr>
          <p:cNvGrpSpPr/>
          <p:nvPr/>
        </p:nvGrpSpPr>
        <p:grpSpPr>
          <a:xfrm>
            <a:off x="2652822" y="2008547"/>
            <a:ext cx="1226772" cy="1035609"/>
            <a:chOff x="4538304" y="1777200"/>
            <a:chExt cx="1226772" cy="1035609"/>
          </a:xfrm>
        </p:grpSpPr>
        <p:graphicFrame>
          <p:nvGraphicFramePr>
            <p:cNvPr id="80" name="Chart 79">
              <a:extLst>
                <a:ext uri="{FF2B5EF4-FFF2-40B4-BE49-F238E27FC236}">
                  <a16:creationId xmlns:a16="http://schemas.microsoft.com/office/drawing/2014/main" id="{7D66949F-B0F7-46E9-BFE0-37C3258D0B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6755804"/>
                </p:ext>
              </p:extLst>
            </p:nvPr>
          </p:nvGraphicFramePr>
          <p:xfrm>
            <a:off x="4538304" y="1777200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F18F59-36C2-4C55-8885-07C1D7CDBBA0}"/>
                </a:ext>
              </a:extLst>
            </p:cNvPr>
            <p:cNvSpPr/>
            <p:nvPr/>
          </p:nvSpPr>
          <p:spPr>
            <a:xfrm>
              <a:off x="4751658" y="2108223"/>
              <a:ext cx="760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19.0</a:t>
              </a:r>
              <a:r>
                <a:rPr lang="en-US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6E0BB6-8538-4A8F-80D9-A3F48FF018B1}"/>
              </a:ext>
            </a:extLst>
          </p:cNvPr>
          <p:cNvGrpSpPr/>
          <p:nvPr/>
        </p:nvGrpSpPr>
        <p:grpSpPr>
          <a:xfrm>
            <a:off x="4483761" y="2046047"/>
            <a:ext cx="1226772" cy="1035609"/>
            <a:chOff x="6486485" y="1781179"/>
            <a:chExt cx="1226772" cy="1035609"/>
          </a:xfrm>
        </p:grpSpPr>
        <p:graphicFrame>
          <p:nvGraphicFramePr>
            <p:cNvPr id="85" name="Chart 84">
              <a:extLst>
                <a:ext uri="{FF2B5EF4-FFF2-40B4-BE49-F238E27FC236}">
                  <a16:creationId xmlns:a16="http://schemas.microsoft.com/office/drawing/2014/main" id="{654EDB3F-B319-46E2-B820-C19A67FB9C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78199992"/>
                </p:ext>
              </p:extLst>
            </p:nvPr>
          </p:nvGraphicFramePr>
          <p:xfrm>
            <a:off x="6486485" y="1781179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C1E14AA-C0D9-43B2-B5D5-6F4E4CC2D7B6}"/>
                </a:ext>
              </a:extLst>
            </p:cNvPr>
            <p:cNvSpPr/>
            <p:nvPr/>
          </p:nvSpPr>
          <p:spPr>
            <a:xfrm>
              <a:off x="6651142" y="2099703"/>
              <a:ext cx="7371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16.8%</a:t>
              </a:r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2D2A8FE-BF2F-4691-9B33-88A5F9FA5E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5144" y="1096691"/>
            <a:ext cx="539350" cy="53935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429E1DF-9BE8-4D07-892C-F323E4EC9B94}"/>
              </a:ext>
            </a:extLst>
          </p:cNvPr>
          <p:cNvGrpSpPr/>
          <p:nvPr/>
        </p:nvGrpSpPr>
        <p:grpSpPr>
          <a:xfrm>
            <a:off x="6436005" y="2065115"/>
            <a:ext cx="1226772" cy="1035609"/>
            <a:chOff x="6486485" y="1781179"/>
            <a:chExt cx="1226772" cy="1035609"/>
          </a:xfrm>
        </p:grpSpPr>
        <p:graphicFrame>
          <p:nvGraphicFramePr>
            <p:cNvPr id="97" name="Chart 96">
              <a:extLst>
                <a:ext uri="{FF2B5EF4-FFF2-40B4-BE49-F238E27FC236}">
                  <a16:creationId xmlns:a16="http://schemas.microsoft.com/office/drawing/2014/main" id="{B7C4B551-BA38-4FB4-8025-546E67FB63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0613397"/>
                </p:ext>
              </p:extLst>
            </p:nvPr>
          </p:nvGraphicFramePr>
          <p:xfrm>
            <a:off x="6486485" y="1781179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30F133D-0E37-424D-ACBC-7594C8CD5A09}"/>
                </a:ext>
              </a:extLst>
            </p:cNvPr>
            <p:cNvSpPr/>
            <p:nvPr/>
          </p:nvSpPr>
          <p:spPr>
            <a:xfrm>
              <a:off x="6650949" y="2099703"/>
              <a:ext cx="737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14.8%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6E7C160-DA51-4CE8-945E-ADD7700B9FAF}"/>
              </a:ext>
            </a:extLst>
          </p:cNvPr>
          <p:cNvGrpSpPr/>
          <p:nvPr/>
        </p:nvGrpSpPr>
        <p:grpSpPr>
          <a:xfrm>
            <a:off x="8325763" y="2063750"/>
            <a:ext cx="1226772" cy="1035609"/>
            <a:chOff x="6486485" y="1781179"/>
            <a:chExt cx="1226772" cy="1035609"/>
          </a:xfrm>
        </p:grpSpPr>
        <p:graphicFrame>
          <p:nvGraphicFramePr>
            <p:cNvPr id="102" name="Chart 101">
              <a:extLst>
                <a:ext uri="{FF2B5EF4-FFF2-40B4-BE49-F238E27FC236}">
                  <a16:creationId xmlns:a16="http://schemas.microsoft.com/office/drawing/2014/main" id="{B329F24A-645C-4C27-922F-A2B5C45C6A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4521136"/>
                </p:ext>
              </p:extLst>
            </p:nvPr>
          </p:nvGraphicFramePr>
          <p:xfrm>
            <a:off x="6486485" y="1781179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8FE618C-48A5-4641-8BB3-8C0CE8121983}"/>
                </a:ext>
              </a:extLst>
            </p:cNvPr>
            <p:cNvSpPr/>
            <p:nvPr/>
          </p:nvSpPr>
          <p:spPr>
            <a:xfrm>
              <a:off x="6682470" y="2114218"/>
              <a:ext cx="7615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13.7</a:t>
              </a:r>
              <a:r>
                <a:rPr lang="en-US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5C315FF-87D4-43C1-A9B4-D1BD7DD8F3EB}"/>
              </a:ext>
            </a:extLst>
          </p:cNvPr>
          <p:cNvGrpSpPr/>
          <p:nvPr/>
        </p:nvGrpSpPr>
        <p:grpSpPr>
          <a:xfrm>
            <a:off x="10247262" y="2031432"/>
            <a:ext cx="1226772" cy="1035609"/>
            <a:chOff x="6486485" y="1781179"/>
            <a:chExt cx="1226772" cy="1035609"/>
          </a:xfrm>
        </p:grpSpPr>
        <p:graphicFrame>
          <p:nvGraphicFramePr>
            <p:cNvPr id="105" name="Chart 104">
              <a:extLst>
                <a:ext uri="{FF2B5EF4-FFF2-40B4-BE49-F238E27FC236}">
                  <a16:creationId xmlns:a16="http://schemas.microsoft.com/office/drawing/2014/main" id="{28D32EA6-8ABB-407D-9413-0248C7544CE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231363"/>
                </p:ext>
              </p:extLst>
            </p:nvPr>
          </p:nvGraphicFramePr>
          <p:xfrm>
            <a:off x="6486485" y="1781179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97BB3C0-B5BC-460E-8CDB-D3BDC4B39983}"/>
                </a:ext>
              </a:extLst>
            </p:cNvPr>
            <p:cNvSpPr/>
            <p:nvPr/>
          </p:nvSpPr>
          <p:spPr>
            <a:xfrm>
              <a:off x="6667058" y="2099703"/>
              <a:ext cx="763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12.0</a:t>
              </a:r>
              <a:r>
                <a:rPr lang="en-US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7B238B9-A630-47BF-AD17-1B63001870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6757" y="1046896"/>
            <a:ext cx="612045" cy="61204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0E1D2F5-71A8-42FA-B59A-B9AF15F4A7AB}"/>
              </a:ext>
            </a:extLst>
          </p:cNvPr>
          <p:cNvSpPr/>
          <p:nvPr/>
        </p:nvSpPr>
        <p:spPr>
          <a:xfrm>
            <a:off x="220624" y="4215011"/>
            <a:ext cx="16299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Primary shopper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81F9994-DA37-4CF0-8DEC-ABC160349620}"/>
              </a:ext>
            </a:extLst>
          </p:cNvPr>
          <p:cNvCxnSpPr>
            <a:cxnSpLocks/>
          </p:cNvCxnSpPr>
          <p:nvPr/>
        </p:nvCxnSpPr>
        <p:spPr>
          <a:xfrm>
            <a:off x="4126339" y="4334488"/>
            <a:ext cx="6022" cy="20979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54EBA3-45C2-41B0-96AB-2AC18233A4BC}"/>
              </a:ext>
            </a:extLst>
          </p:cNvPr>
          <p:cNvSpPr txBox="1"/>
          <p:nvPr/>
        </p:nvSpPr>
        <p:spPr>
          <a:xfrm>
            <a:off x="4439032" y="6763372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54162E-6463-4ACD-AB54-2CFDFBDE11DC}"/>
              </a:ext>
            </a:extLst>
          </p:cNvPr>
          <p:cNvCxnSpPr/>
          <p:nvPr/>
        </p:nvCxnSpPr>
        <p:spPr>
          <a:xfrm>
            <a:off x="268217" y="1026784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4A3B091-FBB2-480A-A57E-EDF6F68681A6}"/>
              </a:ext>
            </a:extLst>
          </p:cNvPr>
          <p:cNvSpPr/>
          <p:nvPr/>
        </p:nvSpPr>
        <p:spPr>
          <a:xfrm>
            <a:off x="1089428" y="1191623"/>
            <a:ext cx="1096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Pleasure shoppers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CEA8936-1D14-4409-892E-247BE83E7AEA}"/>
              </a:ext>
            </a:extLst>
          </p:cNvPr>
          <p:cNvSpPr/>
          <p:nvPr/>
        </p:nvSpPr>
        <p:spPr>
          <a:xfrm>
            <a:off x="2928569" y="1171122"/>
            <a:ext cx="1012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Quality </a:t>
            </a:r>
          </a:p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Comparers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4D6C71E-FA48-46A1-AD05-82AE73DB1D7F}"/>
              </a:ext>
            </a:extLst>
          </p:cNvPr>
          <p:cNvSpPr/>
          <p:nvPr/>
        </p:nvSpPr>
        <p:spPr>
          <a:xfrm>
            <a:off x="8851686" y="1110975"/>
            <a:ext cx="1084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Payday shoppers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A43E672-2ADE-43D0-AEC2-8C590FEABBF7}"/>
              </a:ext>
            </a:extLst>
          </p:cNvPr>
          <p:cNvSpPr/>
          <p:nvPr/>
        </p:nvSpPr>
        <p:spPr>
          <a:xfrm>
            <a:off x="6765604" y="1147996"/>
            <a:ext cx="795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Price </a:t>
            </a:r>
          </a:p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Seekers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F91A39F-098A-4E68-B96E-9F61B83E540F}"/>
              </a:ext>
            </a:extLst>
          </p:cNvPr>
          <p:cNvSpPr/>
          <p:nvPr/>
        </p:nvSpPr>
        <p:spPr>
          <a:xfrm>
            <a:off x="10597295" y="1092296"/>
            <a:ext cx="1389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Errand Runners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B14813F-9130-4E07-8B0B-F33FDA1106AA}"/>
              </a:ext>
            </a:extLst>
          </p:cNvPr>
          <p:cNvSpPr/>
          <p:nvPr/>
        </p:nvSpPr>
        <p:spPr>
          <a:xfrm>
            <a:off x="5108802" y="1089418"/>
            <a:ext cx="1140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Social shoppers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55F1FE3-AE35-4751-9182-DDDFAEAB39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3716" y="1104361"/>
            <a:ext cx="524587" cy="52983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747B091-AEBD-456A-9580-29D5A2A77C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175" y="1126902"/>
            <a:ext cx="571406" cy="577121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A324BA3-3DBB-43B7-B668-7B0C66F0C6E5}"/>
              </a:ext>
            </a:extLst>
          </p:cNvPr>
          <p:cNvGrpSpPr/>
          <p:nvPr/>
        </p:nvGrpSpPr>
        <p:grpSpPr>
          <a:xfrm>
            <a:off x="546466" y="4871324"/>
            <a:ext cx="1558254" cy="1404328"/>
            <a:chOff x="8382507" y="1812851"/>
            <a:chExt cx="1226772" cy="1035609"/>
          </a:xfrm>
        </p:grpSpPr>
        <p:graphicFrame>
          <p:nvGraphicFramePr>
            <p:cNvPr id="109" name="Chart 108">
              <a:extLst>
                <a:ext uri="{FF2B5EF4-FFF2-40B4-BE49-F238E27FC236}">
                  <a16:creationId xmlns:a16="http://schemas.microsoft.com/office/drawing/2014/main" id="{F3CBE0B4-A068-4496-8BFA-EBF65E6E34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2651382"/>
                </p:ext>
              </p:extLst>
            </p:nvPr>
          </p:nvGraphicFramePr>
          <p:xfrm>
            <a:off x="8382507" y="181285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1CEBBDD-9BBA-472B-87C2-B88AB8364F85}"/>
                </a:ext>
              </a:extLst>
            </p:cNvPr>
            <p:cNvSpPr/>
            <p:nvPr/>
          </p:nvSpPr>
          <p:spPr>
            <a:xfrm>
              <a:off x="8633791" y="2194008"/>
              <a:ext cx="600966" cy="272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78.7</a:t>
              </a:r>
              <a:r>
                <a:rPr lang="en-US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7C04A3F4-183F-4B24-BCAB-066882EB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10677"/>
              </p:ext>
            </p:extLst>
          </p:nvPr>
        </p:nvGraphicFramePr>
        <p:xfrm>
          <a:off x="1898490" y="4983164"/>
          <a:ext cx="2190920" cy="979615"/>
        </p:xfrm>
        <a:graphic>
          <a:graphicData uri="http://schemas.openxmlformats.org/drawingml/2006/table">
            <a:tbl>
              <a:tblPr/>
              <a:tblGrid>
                <a:gridCol w="1095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11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5486C19-952F-4869-AAED-FE50CF7CDF82}"/>
              </a:ext>
            </a:extLst>
          </p:cNvPr>
          <p:cNvCxnSpPr/>
          <p:nvPr/>
        </p:nvCxnSpPr>
        <p:spPr>
          <a:xfrm>
            <a:off x="3002031" y="4741269"/>
            <a:ext cx="0" cy="135280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0F9BA6A-3ED6-49B1-BCB0-3E6F8AF27285}"/>
              </a:ext>
            </a:extLst>
          </p:cNvPr>
          <p:cNvSpPr/>
          <p:nvPr/>
        </p:nvSpPr>
        <p:spPr>
          <a:xfrm>
            <a:off x="4150826" y="4232601"/>
            <a:ext cx="1729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Device Ownership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0CE66-4E8B-400F-9B12-0DC98D19C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97098"/>
              </p:ext>
            </p:extLst>
          </p:nvPr>
        </p:nvGraphicFramePr>
        <p:xfrm>
          <a:off x="4321229" y="4553565"/>
          <a:ext cx="7504230" cy="181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66">
                  <a:extLst>
                    <a:ext uri="{9D8B030D-6E8A-4147-A177-3AD203B41FA5}">
                      <a16:colId xmlns:a16="http://schemas.microsoft.com/office/drawing/2014/main" val="1600821827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2107328773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1592348444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1887594268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3921353918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4040553263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3601120832"/>
                    </a:ext>
                  </a:extLst>
                </a:gridCol>
              </a:tblGrid>
              <a:tr h="624500"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iPhone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Android Phone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iPad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Tablet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Amazon Echo/ Alexa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Google Home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459926"/>
                  </a:ext>
                </a:extLst>
              </a:tr>
              <a:tr h="3691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51.8%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368967"/>
                  </a:ext>
                </a:extLst>
              </a:tr>
              <a:tr h="39031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Convenience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57686"/>
                  </a:ext>
                </a:extLst>
              </a:tr>
              <a:tr h="3691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Retail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957"/>
                  </a:ext>
                </a:extLst>
              </a:tr>
            </a:tbl>
          </a:graphicData>
        </a:graphic>
      </p:graphicFrame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DBC41FF-4975-4663-B89A-21ED8D6B94D7}"/>
              </a:ext>
            </a:extLst>
          </p:cNvPr>
          <p:cNvCxnSpPr/>
          <p:nvPr/>
        </p:nvCxnSpPr>
        <p:spPr>
          <a:xfrm>
            <a:off x="279735" y="4522557"/>
            <a:ext cx="3773563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F15A6C8-B8BE-49E9-A27F-214E9070883C}"/>
              </a:ext>
            </a:extLst>
          </p:cNvPr>
          <p:cNvCxnSpPr/>
          <p:nvPr/>
        </p:nvCxnSpPr>
        <p:spPr>
          <a:xfrm>
            <a:off x="4176286" y="4520583"/>
            <a:ext cx="76483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0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A466EE9-5E09-4016-BFDD-97152F9F3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452007"/>
              </p:ext>
            </p:extLst>
          </p:nvPr>
        </p:nvGraphicFramePr>
        <p:xfrm>
          <a:off x="6311953" y="1451914"/>
          <a:ext cx="3389740" cy="474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0">
                  <a:extLst>
                    <a:ext uri="{9D8B030D-6E8A-4147-A177-3AD203B41FA5}">
                      <a16:colId xmlns:a16="http://schemas.microsoft.com/office/drawing/2014/main" val="2886990808"/>
                    </a:ext>
                  </a:extLst>
                </a:gridCol>
              </a:tblGrid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Survivors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1318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Aspirers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261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05760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63055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36779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Makers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3416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Seekers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713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50CAB9-7E46-4ED7-B10C-4F7E3A852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660177"/>
              </p:ext>
            </p:extLst>
          </p:nvPr>
        </p:nvGraphicFramePr>
        <p:xfrm>
          <a:off x="552673" y="1451914"/>
          <a:ext cx="3389740" cy="48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0">
                  <a:extLst>
                    <a:ext uri="{9D8B030D-6E8A-4147-A177-3AD203B41FA5}">
                      <a16:colId xmlns:a16="http://schemas.microsoft.com/office/drawing/2014/main" val="2886990808"/>
                    </a:ext>
                  </a:extLst>
                </a:gridCol>
              </a:tblGrid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Look For Grocery Coupons/Deals On Internet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1318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Prices Between Stores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261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Based On Price, Coupons, Discounts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0576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Budget For Grocery Shopping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63055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Wait Until Payday To Stock Up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36779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More Than One Store Get Best Deal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3416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Snap/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Help Pay For Items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71300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 Buy Organic Or Natural Foods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4356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Intent Purchase Healthy, Buy Unhealthy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812715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 Buy High-Quality Products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166838"/>
                  </a:ext>
                </a:extLst>
              </a:tr>
            </a:tbl>
          </a:graphicData>
        </a:graphic>
      </p:graphicFrame>
      <p:graphicFrame>
        <p:nvGraphicFramePr>
          <p:cNvPr id="2" name="daChart">
            <a:extLst>
              <a:ext uri="{FF2B5EF4-FFF2-40B4-BE49-F238E27FC236}">
                <a16:creationId xmlns:a16="http://schemas.microsoft.com/office/drawing/2014/main" id="{B0F80A82-C394-40DC-9E00-1C55060C5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58789"/>
              </p:ext>
            </p:extLst>
          </p:nvPr>
        </p:nvGraphicFramePr>
        <p:xfrm>
          <a:off x="537683" y="1427725"/>
          <a:ext cx="3839445" cy="51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BB9FF9-94C1-4C55-8D25-2E4CBE6E88AA}"/>
              </a:ext>
            </a:extLst>
          </p:cNvPr>
          <p:cNvSpPr/>
          <p:nvPr/>
        </p:nvSpPr>
        <p:spPr>
          <a:xfrm>
            <a:off x="254000" y="29404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ATTITUDE SEGMENT DEFINES YOUR SHOPPERS?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19398A-57A0-4554-9C52-4C4561675A37}"/>
              </a:ext>
            </a:extLst>
          </p:cNvPr>
          <p:cNvSpPr/>
          <p:nvPr/>
        </p:nvSpPr>
        <p:spPr>
          <a:xfrm>
            <a:off x="268495" y="668936"/>
            <a:ext cx="576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2 Box Attitude Statements (Top 10)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1597B5-59BA-428C-8AFC-07F1AAA557AA}"/>
              </a:ext>
            </a:extLst>
          </p:cNvPr>
          <p:cNvCxnSpPr/>
          <p:nvPr/>
        </p:nvCxnSpPr>
        <p:spPr>
          <a:xfrm>
            <a:off x="272958" y="953823"/>
            <a:ext cx="5846446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D064EB-2630-4DBE-9CBA-B584A4D1A379}"/>
              </a:ext>
            </a:extLst>
          </p:cNvPr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62C5FD-EBBE-4D53-88F4-DB3B1B02F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752339"/>
              </p:ext>
            </p:extLst>
          </p:nvPr>
        </p:nvGraphicFramePr>
        <p:xfrm>
          <a:off x="3702571" y="1007489"/>
          <a:ext cx="2393430" cy="53613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9468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759503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5372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--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Retail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4675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48.4%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4649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45883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  <a:tr h="4732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61027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27.7%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52273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24.5%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380961"/>
                  </a:ext>
                </a:extLst>
              </a:tr>
              <a:tr h="452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21.0%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064238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12.3%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7631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933A104-BD31-408F-97AD-3930A6C43EB4}"/>
              </a:ext>
            </a:extLst>
          </p:cNvPr>
          <p:cNvSpPr/>
          <p:nvPr/>
        </p:nvSpPr>
        <p:spPr>
          <a:xfrm>
            <a:off x="6237074" y="656446"/>
            <a:ext cx="576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Kohorts Distribution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D5205-15F8-4954-B9C1-8FD3A4E4CF87}"/>
              </a:ext>
            </a:extLst>
          </p:cNvPr>
          <p:cNvCxnSpPr/>
          <p:nvPr/>
        </p:nvCxnSpPr>
        <p:spPr>
          <a:xfrm>
            <a:off x="6164729" y="953823"/>
            <a:ext cx="5731248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daChart">
            <a:extLst>
              <a:ext uri="{FF2B5EF4-FFF2-40B4-BE49-F238E27FC236}">
                <a16:creationId xmlns:a16="http://schemas.microsoft.com/office/drawing/2014/main" id="{8D07C103-6172-40FF-8D67-EC908F8ED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33345"/>
              </p:ext>
            </p:extLst>
          </p:nvPr>
        </p:nvGraphicFramePr>
        <p:xfrm>
          <a:off x="6311953" y="1528229"/>
          <a:ext cx="3839445" cy="51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673F329-EC22-4D50-85CD-22D16C40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26419"/>
              </p:ext>
            </p:extLst>
          </p:nvPr>
        </p:nvGraphicFramePr>
        <p:xfrm>
          <a:off x="9476841" y="1007489"/>
          <a:ext cx="2393430" cy="52657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9468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759503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57214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--</a:t>
                      </a:r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nce</a:t>
                      </a: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Retail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5789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32.0%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496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4120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7502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  <a:tr h="6614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61027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52273"/>
                  </a:ext>
                </a:extLst>
              </a:tr>
            </a:tbl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49FEC8-2C81-4E8B-9FE4-7D24433F4B8C}"/>
              </a:ext>
            </a:extLst>
          </p:cNvPr>
          <p:cNvCxnSpPr>
            <a:cxnSpLocks/>
          </p:cNvCxnSpPr>
          <p:nvPr/>
        </p:nvCxnSpPr>
        <p:spPr>
          <a:xfrm>
            <a:off x="6098833" y="1028530"/>
            <a:ext cx="0" cy="5320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155294-014B-4ECC-B5A1-84DDA3A93DBB}"/>
              </a:ext>
            </a:extLst>
          </p:cNvPr>
          <p:cNvSpPr txBox="1"/>
          <p:nvPr/>
        </p:nvSpPr>
        <p:spPr>
          <a:xfrm>
            <a:off x="4439032" y="6772897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426FF-55A4-4412-B89E-59F546826B74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5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03CC7B-5637-49C4-AF43-123798BD5E4B}"/>
              </a:ext>
            </a:extLst>
          </p:cNvPr>
          <p:cNvSpPr/>
          <p:nvPr/>
        </p:nvSpPr>
        <p:spPr>
          <a:xfrm>
            <a:off x="314325" y="656784"/>
            <a:ext cx="6531952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TOP CHANNELS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5845AE8-8F80-4BC6-BBA9-10D75E167B26}"/>
              </a:ext>
            </a:extLst>
          </p:cNvPr>
          <p:cNvSpPr txBox="1"/>
          <p:nvPr/>
        </p:nvSpPr>
        <p:spPr>
          <a:xfrm>
            <a:off x="227237" y="301280"/>
            <a:ext cx="960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Franklin Gothic Book" panose="020B0503020102020204" pitchFamily="34" charset="0"/>
                <a:cs typeface="Arial" panose="020B0604020202020204" pitchFamily="34" charset="0"/>
              </a:rPr>
              <a:t>WHERE ELSE DO YOUR MONTHLY+ SHOPPERS FREQUENT?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99CEA869-73F1-4362-930B-3D3B907F2CBE}"/>
              </a:ext>
            </a:extLst>
          </p:cNvPr>
          <p:cNvSpPr/>
          <p:nvPr/>
        </p:nvSpPr>
        <p:spPr>
          <a:xfrm>
            <a:off x="314325" y="2907504"/>
            <a:ext cx="7467456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TOP 2 ESTABLISHMENTS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7B4D800-0787-45A4-BB2B-7E11116CC12D}"/>
              </a:ext>
            </a:extLst>
          </p:cNvPr>
          <p:cNvCxnSpPr>
            <a:cxnSpLocks/>
          </p:cNvCxnSpPr>
          <p:nvPr/>
        </p:nvCxnSpPr>
        <p:spPr>
          <a:xfrm>
            <a:off x="399494" y="1067666"/>
            <a:ext cx="113001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1111F47-AA62-4A1F-8420-EA4CBE44352A}"/>
              </a:ext>
            </a:extLst>
          </p:cNvPr>
          <p:cNvCxnSpPr/>
          <p:nvPr/>
        </p:nvCxnSpPr>
        <p:spPr>
          <a:xfrm>
            <a:off x="285982" y="66079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69A5CD5A-BD70-45FA-AF50-C575A8449313}"/>
              </a:ext>
            </a:extLst>
          </p:cNvPr>
          <p:cNvCxnSpPr>
            <a:cxnSpLocks/>
          </p:cNvCxnSpPr>
          <p:nvPr/>
        </p:nvCxnSpPr>
        <p:spPr>
          <a:xfrm>
            <a:off x="399494" y="3318386"/>
            <a:ext cx="113001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FC96BF2-1192-46AE-8516-DB5FA110DDDF}"/>
              </a:ext>
            </a:extLst>
          </p:cNvPr>
          <p:cNvSpPr txBox="1"/>
          <p:nvPr/>
        </p:nvSpPr>
        <p:spPr>
          <a:xfrm>
            <a:off x="4439032" y="6763372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48520013-285E-4E5C-A27A-FE3FB4BC9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319" y="1284529"/>
            <a:ext cx="680333" cy="68033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2CFFCD8-A816-4567-B45D-3FC81EE37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942" y="1334735"/>
            <a:ext cx="611260" cy="60835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CF4A313-B883-4A9B-BC02-A4A166616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397" y="1281414"/>
            <a:ext cx="727630" cy="72763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07DF843-2302-4822-B72E-4EEAF4F3D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6851" y="1214683"/>
            <a:ext cx="730114" cy="73011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B28BCED8-863F-45CC-B4D3-C2868D4EF7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1999" y="1240052"/>
            <a:ext cx="688951" cy="688951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237989-C1EF-48CC-8721-DB7C4124BBBA}"/>
              </a:ext>
            </a:extLst>
          </p:cNvPr>
          <p:cNvSpPr/>
          <p:nvPr/>
        </p:nvSpPr>
        <p:spPr>
          <a:xfrm>
            <a:off x="523987" y="1960234"/>
            <a:ext cx="200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Franklin Gothic Book" panose="020B0503020102020204" pitchFamily="34" charset="0"/>
                <a:ea typeface="Times New Roman" panose="02020603050405020304" pitchFamily="18" charset="0"/>
              </a:rPr>
              <a:t>75.7%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758EA7-9259-4C4D-9303-77F34E223FB2}"/>
              </a:ext>
            </a:extLst>
          </p:cNvPr>
          <p:cNvSpPr/>
          <p:nvPr/>
        </p:nvSpPr>
        <p:spPr>
          <a:xfrm>
            <a:off x="-6898" y="2264708"/>
            <a:ext cx="22977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Supermarket/ Grocery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843151-5B83-4ADD-924D-82A6EA1C483F}"/>
              </a:ext>
            </a:extLst>
          </p:cNvPr>
          <p:cNvGrpSpPr/>
          <p:nvPr/>
        </p:nvGrpSpPr>
        <p:grpSpPr>
          <a:xfrm>
            <a:off x="2446485" y="1973952"/>
            <a:ext cx="4169574" cy="699857"/>
            <a:chOff x="235513" y="2623487"/>
            <a:chExt cx="4169574" cy="69985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BD4BD98-2D05-4212-A8E3-127BBE614BA8}"/>
                </a:ext>
              </a:extLst>
            </p:cNvPr>
            <p:cNvSpPr/>
            <p:nvPr/>
          </p:nvSpPr>
          <p:spPr>
            <a:xfrm>
              <a:off x="357862" y="2623487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100.0</a:t>
              </a: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42464C7-00C2-4236-880B-B17A77198637}"/>
                </a:ext>
              </a:extLst>
            </p:cNvPr>
            <p:cNvSpPr/>
            <p:nvPr/>
          </p:nvSpPr>
          <p:spPr>
            <a:xfrm>
              <a:off x="235513" y="3015567"/>
              <a:ext cx="41695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Convenience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5D99FB4-96F0-471E-BF7E-0C0C9FA7F27C}"/>
              </a:ext>
            </a:extLst>
          </p:cNvPr>
          <p:cNvGrpSpPr/>
          <p:nvPr/>
        </p:nvGrpSpPr>
        <p:grpSpPr>
          <a:xfrm>
            <a:off x="5024550" y="1966694"/>
            <a:ext cx="2406011" cy="707111"/>
            <a:chOff x="-712196" y="2616228"/>
            <a:chExt cx="2406011" cy="707111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68BDB80-9529-444F-9269-82ED60021D5D}"/>
                </a:ext>
              </a:extLst>
            </p:cNvPr>
            <p:cNvSpPr/>
            <p:nvPr/>
          </p:nvSpPr>
          <p:spPr>
            <a:xfrm>
              <a:off x="-712196" y="2616228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68.9%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C401E37-97C1-4DF9-93CF-6AF51A9C5578}"/>
                </a:ext>
              </a:extLst>
            </p:cNvPr>
            <p:cNvSpPr/>
            <p:nvPr/>
          </p:nvSpPr>
          <p:spPr>
            <a:xfrm>
              <a:off x="-569124" y="3015562"/>
              <a:ext cx="22629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Drug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4A5E072-293B-4972-BCE9-9479842A418F}"/>
              </a:ext>
            </a:extLst>
          </p:cNvPr>
          <p:cNvGrpSpPr/>
          <p:nvPr/>
        </p:nvGrpSpPr>
        <p:grpSpPr>
          <a:xfrm>
            <a:off x="7227527" y="1976006"/>
            <a:ext cx="2716929" cy="713575"/>
            <a:chOff x="-862511" y="2578636"/>
            <a:chExt cx="2716929" cy="71357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40082A5-65D2-446A-A85A-5430160D10DB}"/>
                </a:ext>
              </a:extLst>
            </p:cNvPr>
            <p:cNvSpPr/>
            <p:nvPr/>
          </p:nvSpPr>
          <p:spPr>
            <a:xfrm>
              <a:off x="-862511" y="2578636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57.4</a:t>
              </a: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95F6DF6-FDB3-4BFB-B608-9CB412C8F09F}"/>
                </a:ext>
              </a:extLst>
            </p:cNvPr>
            <p:cNvSpPr/>
            <p:nvPr/>
          </p:nvSpPr>
          <p:spPr>
            <a:xfrm>
              <a:off x="-796585" y="2984434"/>
              <a:ext cx="26510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E9F5EF-20CF-4A69-8F49-64E404E7EF03}"/>
              </a:ext>
            </a:extLst>
          </p:cNvPr>
          <p:cNvGrpSpPr/>
          <p:nvPr/>
        </p:nvGrpSpPr>
        <p:grpSpPr>
          <a:xfrm>
            <a:off x="9312956" y="1931027"/>
            <a:ext cx="2517669" cy="757825"/>
            <a:chOff x="-865141" y="2580561"/>
            <a:chExt cx="2517669" cy="75782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FF76D01-465B-4486-807D-9BA4B590BF06}"/>
                </a:ext>
              </a:extLst>
            </p:cNvPr>
            <p:cNvSpPr/>
            <p:nvPr/>
          </p:nvSpPr>
          <p:spPr>
            <a:xfrm>
              <a:off x="-347812" y="2580561"/>
              <a:ext cx="20003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29.7</a:t>
              </a:r>
              <a:r>
                <a:rPr lang="en-US" sz="2000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8A1B504-50B5-4960-9F48-2EA106EDACF4}"/>
                </a:ext>
              </a:extLst>
            </p:cNvPr>
            <p:cNvSpPr/>
            <p:nvPr/>
          </p:nvSpPr>
          <p:spPr>
            <a:xfrm>
              <a:off x="-865141" y="3030609"/>
              <a:ext cx="22629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Club</a:t>
              </a: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6E778EC-9191-4FD8-8074-CD4892A6E8B5}"/>
              </a:ext>
            </a:extLst>
          </p:cNvPr>
          <p:cNvCxnSpPr/>
          <p:nvPr/>
        </p:nvCxnSpPr>
        <p:spPr>
          <a:xfrm>
            <a:off x="2302033" y="1296013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40E637B-D431-4947-93C3-38C9F59371AC}"/>
              </a:ext>
            </a:extLst>
          </p:cNvPr>
          <p:cNvCxnSpPr/>
          <p:nvPr/>
        </p:nvCxnSpPr>
        <p:spPr>
          <a:xfrm>
            <a:off x="4636161" y="1364446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24B7B70-ADE4-452C-8774-69C711EC825C}"/>
              </a:ext>
            </a:extLst>
          </p:cNvPr>
          <p:cNvCxnSpPr/>
          <p:nvPr/>
        </p:nvCxnSpPr>
        <p:spPr>
          <a:xfrm>
            <a:off x="9471414" y="1322652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C420281-24EA-4905-B992-255606C354AB}"/>
              </a:ext>
            </a:extLst>
          </p:cNvPr>
          <p:cNvCxnSpPr/>
          <p:nvPr/>
        </p:nvCxnSpPr>
        <p:spPr>
          <a:xfrm>
            <a:off x="7122602" y="1354034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6">
            <a:extLst>
              <a:ext uri="{FF2B5EF4-FFF2-40B4-BE49-F238E27FC236}">
                <a16:creationId xmlns:a16="http://schemas.microsoft.com/office/drawing/2014/main" id="{81200F09-8516-44ED-931C-3720BE82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0441" y="3733408"/>
            <a:ext cx="853200" cy="3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2C4C777-EE58-47B6-8D50-DC41270CCC3E}"/>
              </a:ext>
            </a:extLst>
          </p:cNvPr>
          <p:cNvGrpSpPr/>
          <p:nvPr/>
        </p:nvGrpSpPr>
        <p:grpSpPr>
          <a:xfrm>
            <a:off x="479883" y="3566917"/>
            <a:ext cx="3289006" cy="1320133"/>
            <a:chOff x="-103865" y="3680341"/>
            <a:chExt cx="1480675" cy="59431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4339C1D-797B-44E5-84B6-2ED10E3CDC65}"/>
                </a:ext>
              </a:extLst>
            </p:cNvPr>
            <p:cNvGrpSpPr/>
            <p:nvPr/>
          </p:nvGrpSpPr>
          <p:grpSpPr>
            <a:xfrm>
              <a:off x="-103865" y="3680341"/>
              <a:ext cx="1480675" cy="594310"/>
              <a:chOff x="2235" y="3891220"/>
              <a:chExt cx="1480675" cy="594310"/>
            </a:xfrm>
          </p:grpSpPr>
          <p:pic>
            <p:nvPicPr>
              <p:cNvPr id="159" name="Picture 2">
                <a:extLst>
                  <a:ext uri="{FF2B5EF4-FFF2-40B4-BE49-F238E27FC236}">
                    <a16:creationId xmlns:a16="http://schemas.microsoft.com/office/drawing/2014/main" id="{287FE69A-74B4-423D-92BA-05736A9C1F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4452" y="3891220"/>
                <a:ext cx="356861" cy="285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E7C0CBF-4081-4F83-9C48-FDCBA4CCEC9B}"/>
                  </a:ext>
                </a:extLst>
              </p:cNvPr>
              <p:cNvGrpSpPr/>
              <p:nvPr/>
            </p:nvGrpSpPr>
            <p:grpSpPr>
              <a:xfrm>
                <a:off x="2235" y="4188431"/>
                <a:ext cx="1480675" cy="297099"/>
                <a:chOff x="-729980" y="2818949"/>
                <a:chExt cx="1480675" cy="297099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DBE04E83-49F8-4C33-9F64-C94BC5BBDC64}"/>
                    </a:ext>
                  </a:extLst>
                </p:cNvPr>
                <p:cNvSpPr/>
                <p:nvPr/>
              </p:nvSpPr>
              <p:spPr>
                <a:xfrm>
                  <a:off x="-729404" y="2818949"/>
                  <a:ext cx="939090" cy="1662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572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b="1" dirty="0">
                      <a:latin typeface="Franklin Gothic Book" panose="020B0503020102020204" pitchFamily="34" charset="0"/>
                      <a:ea typeface="Times New Roman" panose="02020603050405020304" pitchFamily="18" charset="0"/>
                    </a:rPr>
                    <a:t>55.8%</a:t>
                  </a:r>
                  <a:endParaRPr kumimoji="0" 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8F18D981-2D29-42B2-9E0C-4233CEDD6BB0}"/>
                    </a:ext>
                  </a:extLst>
                </p:cNvPr>
                <p:cNvSpPr/>
                <p:nvPr/>
              </p:nvSpPr>
              <p:spPr>
                <a:xfrm>
                  <a:off x="-729980" y="2977490"/>
                  <a:ext cx="1480675" cy="138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57200" marR="0" lvl="1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Albertsons	</a:t>
                  </a:r>
                </a:p>
              </p:txBody>
            </p:sp>
          </p:grp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0D9664-BF23-4E8D-A4E9-75B398E84E09}"/>
                </a:ext>
              </a:extLst>
            </p:cNvPr>
            <p:cNvCxnSpPr>
              <a:cxnSpLocks/>
            </p:cNvCxnSpPr>
            <p:nvPr/>
          </p:nvCxnSpPr>
          <p:spPr>
            <a:xfrm>
              <a:off x="134828" y="3986974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45934CC-E85A-40ED-A9D2-4CF21E178399}"/>
              </a:ext>
            </a:extLst>
          </p:cNvPr>
          <p:cNvGrpSpPr/>
          <p:nvPr/>
        </p:nvGrpSpPr>
        <p:grpSpPr>
          <a:xfrm>
            <a:off x="608468" y="5745306"/>
            <a:ext cx="3289006" cy="680962"/>
            <a:chOff x="-103865" y="3987014"/>
            <a:chExt cx="1480675" cy="30656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4A45B06-E3D4-49C4-9E3D-8430ADD5C6FB}"/>
                </a:ext>
              </a:extLst>
            </p:cNvPr>
            <p:cNvGrpSpPr/>
            <p:nvPr/>
          </p:nvGrpSpPr>
          <p:grpSpPr>
            <a:xfrm>
              <a:off x="-103865" y="3987014"/>
              <a:ext cx="1480675" cy="306562"/>
              <a:chOff x="-729980" y="2828411"/>
              <a:chExt cx="1480675" cy="306562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51E9570-ED10-4698-A4D3-C506B90CBE33}"/>
                  </a:ext>
                </a:extLst>
              </p:cNvPr>
              <p:cNvSpPr/>
              <p:nvPr/>
            </p:nvSpPr>
            <p:spPr>
              <a:xfrm>
                <a:off x="-729404" y="2828411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35.7%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5EB1EF2-A04A-40D3-8A20-7B1F84CE8DE2}"/>
                  </a:ext>
                </a:extLst>
              </p:cNvPr>
              <p:cNvSpPr/>
              <p:nvPr/>
            </p:nvSpPr>
            <p:spPr>
              <a:xfrm>
                <a:off x="-729980" y="2996415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ALDI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C872B82-1B37-4CDD-8A27-16B30A91A3BA}"/>
                </a:ext>
              </a:extLst>
            </p:cNvPr>
            <p:cNvCxnSpPr>
              <a:cxnSpLocks/>
            </p:cNvCxnSpPr>
            <p:nvPr/>
          </p:nvCxnSpPr>
          <p:spPr>
            <a:xfrm>
              <a:off x="134828" y="3996436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ACAC7EF-20E3-4F99-8B12-8F2AF43DE4AA}"/>
              </a:ext>
            </a:extLst>
          </p:cNvPr>
          <p:cNvGrpSpPr/>
          <p:nvPr/>
        </p:nvGrpSpPr>
        <p:grpSpPr>
          <a:xfrm>
            <a:off x="1675792" y="4248036"/>
            <a:ext cx="3289006" cy="686964"/>
            <a:chOff x="-564294" y="3986974"/>
            <a:chExt cx="1480675" cy="30926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70D2207-B00F-46D1-84CB-692689E1A56E}"/>
                </a:ext>
              </a:extLst>
            </p:cNvPr>
            <p:cNvGrpSpPr/>
            <p:nvPr/>
          </p:nvGrpSpPr>
          <p:grpSpPr>
            <a:xfrm>
              <a:off x="-564294" y="4007360"/>
              <a:ext cx="1480675" cy="288878"/>
              <a:chOff x="-1190409" y="2848757"/>
              <a:chExt cx="1480675" cy="28887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1D1695E-6F92-4EC4-8667-917E50A0F32D}"/>
                  </a:ext>
                </a:extLst>
              </p:cNvPr>
              <p:cNvSpPr/>
              <p:nvPr/>
            </p:nvSpPr>
            <p:spPr>
              <a:xfrm>
                <a:off x="-730056" y="2848757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23.1%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DD8288F-4D12-492B-AEA1-C2C4D2DAFED2}"/>
                  </a:ext>
                </a:extLst>
              </p:cNvPr>
              <p:cNvSpPr/>
              <p:nvPr/>
            </p:nvSpPr>
            <p:spPr>
              <a:xfrm>
                <a:off x="-1190409" y="2999077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noProof="0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Circle K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2013C84-3290-4D1A-8D0D-5262BB9373A4}"/>
                </a:ext>
              </a:extLst>
            </p:cNvPr>
            <p:cNvCxnSpPr>
              <a:cxnSpLocks/>
            </p:cNvCxnSpPr>
            <p:nvPr/>
          </p:nvCxnSpPr>
          <p:spPr>
            <a:xfrm>
              <a:off x="134828" y="3986974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2AC2822-BC49-486E-AB2C-8A170D252D31}"/>
              </a:ext>
            </a:extLst>
          </p:cNvPr>
          <p:cNvGrpSpPr/>
          <p:nvPr/>
        </p:nvGrpSpPr>
        <p:grpSpPr>
          <a:xfrm>
            <a:off x="2185828" y="5716918"/>
            <a:ext cx="2488919" cy="690514"/>
            <a:chOff x="-261523" y="3996436"/>
            <a:chExt cx="1120484" cy="310863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624289-F341-44C4-A801-933351A59634}"/>
                </a:ext>
              </a:extLst>
            </p:cNvPr>
            <p:cNvGrpSpPr/>
            <p:nvPr/>
          </p:nvGrpSpPr>
          <p:grpSpPr>
            <a:xfrm>
              <a:off x="-261523" y="4012861"/>
              <a:ext cx="1120484" cy="294438"/>
              <a:chOff x="-887638" y="2854258"/>
              <a:chExt cx="1120484" cy="29443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A1C5031C-06D5-490B-B83E-344125F12F3A}"/>
                  </a:ext>
                </a:extLst>
              </p:cNvPr>
              <p:cNvSpPr/>
              <p:nvPr/>
            </p:nvSpPr>
            <p:spPr>
              <a:xfrm>
                <a:off x="-720679" y="2854258"/>
                <a:ext cx="939090" cy="166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21.2%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F7EC23E-9821-4874-ACD5-937939B7E2C9}"/>
                  </a:ext>
                </a:extLst>
              </p:cNvPr>
              <p:cNvSpPr/>
              <p:nvPr/>
            </p:nvSpPr>
            <p:spPr>
              <a:xfrm>
                <a:off x="-887638" y="3010138"/>
                <a:ext cx="1120484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defRPr/>
                </a:pPr>
                <a:r>
                  <a:rPr lang="en-IN" sz="1400" dirty="0">
                    <a:solidFill>
                      <a:prstClr val="black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       Speedway</a:t>
                </a:r>
                <a:endPara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A1FCB6-4F0F-4085-8FFE-23EB6161B6EA}"/>
                </a:ext>
              </a:extLst>
            </p:cNvPr>
            <p:cNvCxnSpPr>
              <a:cxnSpLocks/>
            </p:cNvCxnSpPr>
            <p:nvPr/>
          </p:nvCxnSpPr>
          <p:spPr>
            <a:xfrm>
              <a:off x="205581" y="3996436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B28B1BA-7998-4F32-9424-A0EFA457A75F}"/>
              </a:ext>
            </a:extLst>
          </p:cNvPr>
          <p:cNvGrpSpPr/>
          <p:nvPr/>
        </p:nvGrpSpPr>
        <p:grpSpPr>
          <a:xfrm>
            <a:off x="3997871" y="4294688"/>
            <a:ext cx="3289007" cy="659097"/>
            <a:chOff x="31254" y="4007983"/>
            <a:chExt cx="1480675" cy="296719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0957136-D6D5-4DE4-8813-EDC1728EE65E}"/>
                </a:ext>
              </a:extLst>
            </p:cNvPr>
            <p:cNvGrpSpPr/>
            <p:nvPr/>
          </p:nvGrpSpPr>
          <p:grpSpPr>
            <a:xfrm>
              <a:off x="31254" y="4036809"/>
              <a:ext cx="1480675" cy="267893"/>
              <a:chOff x="-594861" y="2878206"/>
              <a:chExt cx="1480675" cy="267893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1CA1DDC-0D85-4D07-AEDA-FA88ABAEB8FD}"/>
                  </a:ext>
                </a:extLst>
              </p:cNvPr>
              <p:cNvSpPr/>
              <p:nvPr/>
            </p:nvSpPr>
            <p:spPr>
              <a:xfrm>
                <a:off x="-125287" y="2878206"/>
                <a:ext cx="939090" cy="166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44.1%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B185704-BD03-4B17-843C-E22E44887E10}"/>
                  </a:ext>
                </a:extLst>
              </p:cNvPr>
              <p:cNvSpPr/>
              <p:nvPr/>
            </p:nvSpPr>
            <p:spPr>
              <a:xfrm>
                <a:off x="-594861" y="3007541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CVS</a:t>
                </a:r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1D0141C-A071-4E00-A217-0E203D1FD247}"/>
                </a:ext>
              </a:extLst>
            </p:cNvPr>
            <p:cNvCxnSpPr>
              <a:cxnSpLocks/>
            </p:cNvCxnSpPr>
            <p:nvPr/>
          </p:nvCxnSpPr>
          <p:spPr>
            <a:xfrm>
              <a:off x="783611" y="4007983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B86C50C-2C66-475D-AE4F-A6236A6ACAF4}"/>
              </a:ext>
            </a:extLst>
          </p:cNvPr>
          <p:cNvGrpSpPr/>
          <p:nvPr/>
        </p:nvGrpSpPr>
        <p:grpSpPr>
          <a:xfrm>
            <a:off x="4848224" y="5670409"/>
            <a:ext cx="3289006" cy="751876"/>
            <a:chOff x="435172" y="4000195"/>
            <a:chExt cx="1480675" cy="338487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E525A02-A3FD-4F52-AC25-9D4AEBB764D7}"/>
                </a:ext>
              </a:extLst>
            </p:cNvPr>
            <p:cNvGrpSpPr/>
            <p:nvPr/>
          </p:nvGrpSpPr>
          <p:grpSpPr>
            <a:xfrm>
              <a:off x="435172" y="4022499"/>
              <a:ext cx="1480675" cy="316183"/>
              <a:chOff x="-190943" y="2863896"/>
              <a:chExt cx="1480675" cy="31618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D84B81C-10C6-47B0-8729-6FD988F77601}"/>
                  </a:ext>
                </a:extLst>
              </p:cNvPr>
              <p:cNvSpPr/>
              <p:nvPr/>
            </p:nvSpPr>
            <p:spPr>
              <a:xfrm>
                <a:off x="-124674" y="2863896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25.1%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A6803786-B6F5-4292-9565-F58C352E7433}"/>
                  </a:ext>
                </a:extLst>
              </p:cNvPr>
              <p:cNvSpPr/>
              <p:nvPr/>
            </p:nvSpPr>
            <p:spPr>
              <a:xfrm>
                <a:off x="-190943" y="3041521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Walgreens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4CB0027-4ACB-417E-BF68-A5432C841AF0}"/>
                </a:ext>
              </a:extLst>
            </p:cNvPr>
            <p:cNvCxnSpPr>
              <a:cxnSpLocks/>
            </p:cNvCxnSpPr>
            <p:nvPr/>
          </p:nvCxnSpPr>
          <p:spPr>
            <a:xfrm>
              <a:off x="783611" y="4000195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6">
            <a:extLst>
              <a:ext uri="{FF2B5EF4-FFF2-40B4-BE49-F238E27FC236}">
                <a16:creationId xmlns:a16="http://schemas.microsoft.com/office/drawing/2014/main" id="{82F324A7-C9ED-463F-95EA-4E257054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75572" y="3825646"/>
            <a:ext cx="741246" cy="1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981ED3C-2C12-405D-9120-B49856CC627D}"/>
              </a:ext>
            </a:extLst>
          </p:cNvPr>
          <p:cNvGrpSpPr/>
          <p:nvPr/>
        </p:nvGrpSpPr>
        <p:grpSpPr>
          <a:xfrm>
            <a:off x="7134472" y="4248038"/>
            <a:ext cx="3289007" cy="2184396"/>
            <a:chOff x="536681" y="3986974"/>
            <a:chExt cx="1480675" cy="983392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EFEA972-B5BC-4AB9-A5A2-A1E846131FDF}"/>
                </a:ext>
              </a:extLst>
            </p:cNvPr>
            <p:cNvGrpSpPr/>
            <p:nvPr/>
          </p:nvGrpSpPr>
          <p:grpSpPr>
            <a:xfrm>
              <a:off x="536681" y="4028073"/>
              <a:ext cx="1480675" cy="942293"/>
              <a:chOff x="-89434" y="2869470"/>
              <a:chExt cx="1480675" cy="94229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EA879BB-AB4A-4877-9C6E-DC0A3FAF10FE}"/>
                  </a:ext>
                </a:extLst>
              </p:cNvPr>
              <p:cNvSpPr/>
              <p:nvPr/>
            </p:nvSpPr>
            <p:spPr>
              <a:xfrm>
                <a:off x="26593" y="2869470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9.8%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5E6C840-6856-44F8-8F00-C38BC958DB08}"/>
                  </a:ext>
                </a:extLst>
              </p:cNvPr>
              <p:cNvSpPr/>
              <p:nvPr/>
            </p:nvSpPr>
            <p:spPr>
              <a:xfrm>
                <a:off x="-89434" y="3673205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Dollar Tree</a:t>
                </a:r>
              </a:p>
            </p:txBody>
          </p:sp>
        </p:grp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CBE7F2-31A1-4573-B51C-32F7A219F34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10" y="3986974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3B2CAC8-F2FE-4FAD-9C18-B8ACAD048830}"/>
              </a:ext>
            </a:extLst>
          </p:cNvPr>
          <p:cNvGrpSpPr/>
          <p:nvPr/>
        </p:nvGrpSpPr>
        <p:grpSpPr>
          <a:xfrm>
            <a:off x="7236442" y="4634163"/>
            <a:ext cx="3289005" cy="1480408"/>
            <a:chOff x="553999" y="3486787"/>
            <a:chExt cx="1480675" cy="66646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656221-7BC8-47C3-BCED-C73D2F65FE44}"/>
                </a:ext>
              </a:extLst>
            </p:cNvPr>
            <p:cNvGrpSpPr/>
            <p:nvPr/>
          </p:nvGrpSpPr>
          <p:grpSpPr>
            <a:xfrm>
              <a:off x="553999" y="3486787"/>
              <a:ext cx="1480675" cy="666464"/>
              <a:chOff x="-72116" y="2328184"/>
              <a:chExt cx="1480675" cy="666464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1B30BF8-B2C2-4D90-8FDC-EB5C30E5A409}"/>
                  </a:ext>
                </a:extLst>
              </p:cNvPr>
              <p:cNvSpPr/>
              <p:nvPr/>
            </p:nvSpPr>
            <p:spPr>
              <a:xfrm>
                <a:off x="35437" y="2828379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8.6%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1F94272-89A5-44BD-A293-4527645F9E32}"/>
                  </a:ext>
                </a:extLst>
              </p:cNvPr>
              <p:cNvSpPr/>
              <p:nvPr/>
            </p:nvSpPr>
            <p:spPr>
              <a:xfrm>
                <a:off x="-72116" y="2328184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Dollar General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78D9EE3-7020-4B0D-A0D3-810067FFCC28}"/>
                </a:ext>
              </a:extLst>
            </p:cNvPr>
            <p:cNvCxnSpPr>
              <a:cxnSpLocks/>
            </p:cNvCxnSpPr>
            <p:nvPr/>
          </p:nvCxnSpPr>
          <p:spPr>
            <a:xfrm>
              <a:off x="935507" y="3987011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2C9CA34-F451-403A-AF95-DBB77859BE9B}"/>
              </a:ext>
            </a:extLst>
          </p:cNvPr>
          <p:cNvGrpSpPr/>
          <p:nvPr/>
        </p:nvGrpSpPr>
        <p:grpSpPr>
          <a:xfrm>
            <a:off x="9290963" y="4201703"/>
            <a:ext cx="3289006" cy="2151336"/>
            <a:chOff x="-291009" y="3981724"/>
            <a:chExt cx="1480675" cy="9685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E0CC260-B0DB-4076-9E07-C56A03B4D7D5}"/>
                </a:ext>
              </a:extLst>
            </p:cNvPr>
            <p:cNvGrpSpPr/>
            <p:nvPr/>
          </p:nvGrpSpPr>
          <p:grpSpPr>
            <a:xfrm>
              <a:off x="-291009" y="4032576"/>
              <a:ext cx="1480675" cy="917657"/>
              <a:chOff x="-917124" y="2873973"/>
              <a:chExt cx="1480675" cy="917657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894FDF6-B165-4583-B0D7-2BBAB979B42C}"/>
                  </a:ext>
                </a:extLst>
              </p:cNvPr>
              <p:cNvSpPr/>
              <p:nvPr/>
            </p:nvSpPr>
            <p:spPr>
              <a:xfrm>
                <a:off x="-655934" y="2873973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9.8%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A71C4EC-034B-412E-BA77-7EA36B967ABD}"/>
                  </a:ext>
                </a:extLst>
              </p:cNvPr>
              <p:cNvSpPr/>
              <p:nvPr/>
            </p:nvSpPr>
            <p:spPr>
              <a:xfrm>
                <a:off x="-917124" y="3653072"/>
                <a:ext cx="1480675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defRPr/>
                </a:pPr>
                <a:r>
                  <a:rPr lang="en-IN" sz="1400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Sam’s Club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9741EFB-D9A7-4308-8692-4BF7D11B7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828" y="3981724"/>
              <a:ext cx="314500" cy="525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FA81EE4-B839-4E52-AAA1-D1050EEEF01E}"/>
              </a:ext>
            </a:extLst>
          </p:cNvPr>
          <p:cNvGrpSpPr/>
          <p:nvPr/>
        </p:nvGrpSpPr>
        <p:grpSpPr>
          <a:xfrm>
            <a:off x="9340341" y="4624115"/>
            <a:ext cx="2208170" cy="1473841"/>
            <a:chOff x="-228261" y="3482276"/>
            <a:chExt cx="994094" cy="66350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74F1891-D3FA-4430-A702-EA0BDA6B6045}"/>
                </a:ext>
              </a:extLst>
            </p:cNvPr>
            <p:cNvGrpSpPr/>
            <p:nvPr/>
          </p:nvGrpSpPr>
          <p:grpSpPr>
            <a:xfrm>
              <a:off x="-228261" y="3482276"/>
              <a:ext cx="994094" cy="663508"/>
              <a:chOff x="-854376" y="2323673"/>
              <a:chExt cx="994094" cy="663508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F8CC71C-14E2-4998-A1F5-251E0DA7BAEC}"/>
                  </a:ext>
                </a:extLst>
              </p:cNvPr>
              <p:cNvSpPr/>
              <p:nvPr/>
            </p:nvSpPr>
            <p:spPr>
              <a:xfrm>
                <a:off x="-820152" y="2820912"/>
                <a:ext cx="939090" cy="166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latin typeface="Franklin Gothic Book" panose="020B0503020102020204" pitchFamily="34" charset="0"/>
                    <a:ea typeface="Times New Roman" panose="02020603050405020304" pitchFamily="18" charset="0"/>
                  </a:rPr>
                  <a:t>7.9%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E27E534-4FEA-408D-998C-046479FDA3C0}"/>
                  </a:ext>
                </a:extLst>
              </p:cNvPr>
              <p:cNvSpPr/>
              <p:nvPr/>
            </p:nvSpPr>
            <p:spPr>
              <a:xfrm>
                <a:off x="-854376" y="2323673"/>
                <a:ext cx="994094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Costco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13B0A1D-1766-4581-A0EC-8DE8E3BA7FAB}"/>
                  </a:ext>
                </a:extLst>
              </p:cNvPr>
              <p:cNvSpPr/>
              <p:nvPr/>
            </p:nvSpPr>
            <p:spPr>
              <a:xfrm>
                <a:off x="-854376" y="2323674"/>
                <a:ext cx="994094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Costco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084CD5E-E17E-4A30-9715-7D98DA7D1876}"/>
                  </a:ext>
                </a:extLst>
              </p:cNvPr>
              <p:cNvSpPr/>
              <p:nvPr/>
            </p:nvSpPr>
            <p:spPr>
              <a:xfrm>
                <a:off x="-854376" y="2323675"/>
                <a:ext cx="994094" cy="138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Costco</a:t>
                </a: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6C16439-9120-4C3D-A012-D82612DEAC2C}"/>
                </a:ext>
              </a:extLst>
            </p:cNvPr>
            <p:cNvCxnSpPr>
              <a:cxnSpLocks/>
            </p:cNvCxnSpPr>
            <p:nvPr/>
          </p:nvCxnSpPr>
          <p:spPr>
            <a:xfrm>
              <a:off x="268148" y="3987878"/>
              <a:ext cx="19219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0EB4135-AB31-4759-9C5C-C2277DBAF41E}"/>
              </a:ext>
            </a:extLst>
          </p:cNvPr>
          <p:cNvCxnSpPr/>
          <p:nvPr/>
        </p:nvCxnSpPr>
        <p:spPr>
          <a:xfrm>
            <a:off x="2301301" y="3685974"/>
            <a:ext cx="0" cy="27520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F44341C-69F1-4807-8B35-78C57B71054B}"/>
              </a:ext>
            </a:extLst>
          </p:cNvPr>
          <p:cNvCxnSpPr/>
          <p:nvPr/>
        </p:nvCxnSpPr>
        <p:spPr>
          <a:xfrm>
            <a:off x="7122602" y="3674200"/>
            <a:ext cx="0" cy="27520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C6EFDC6-678B-4371-BC34-A6608E0D35E0}"/>
              </a:ext>
            </a:extLst>
          </p:cNvPr>
          <p:cNvCxnSpPr/>
          <p:nvPr/>
        </p:nvCxnSpPr>
        <p:spPr>
          <a:xfrm>
            <a:off x="9471414" y="3641406"/>
            <a:ext cx="0" cy="27520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6">
            <a:extLst>
              <a:ext uri="{FF2B5EF4-FFF2-40B4-BE49-F238E27FC236}">
                <a16:creationId xmlns:a16="http://schemas.microsoft.com/office/drawing/2014/main" id="{170DB2CA-E287-4DC4-A000-BE05F60B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7622" y="5116991"/>
            <a:ext cx="1329659" cy="3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82621678-BA22-4A8F-BCAD-493D79EE3B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7277" y="3441823"/>
            <a:ext cx="992277" cy="79382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921D8B84-1118-43AF-ACFE-67400244D3E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0431" y="5197140"/>
            <a:ext cx="1426731" cy="318391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F7B8C779-2DBE-403C-A2B6-7AB10BE2D6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603" y="4969275"/>
            <a:ext cx="585752" cy="702902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34631A14-46AA-4274-8A2A-E2FFF638E36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1391" y="5018044"/>
            <a:ext cx="1187802" cy="667544"/>
          </a:xfrm>
          <a:prstGeom prst="rect">
            <a:avLst/>
          </a:prstGeom>
        </p:spPr>
      </p:pic>
      <p:pic>
        <p:nvPicPr>
          <p:cNvPr id="217" name="Picture 26">
            <a:extLst>
              <a:ext uri="{FF2B5EF4-FFF2-40B4-BE49-F238E27FC236}">
                <a16:creationId xmlns:a16="http://schemas.microsoft.com/office/drawing/2014/main" id="{7317C476-5B1B-4EB7-9FB5-9705B235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3712" y="3642432"/>
            <a:ext cx="1259648" cy="3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C088A0B6-7492-4DC5-A2FF-6CE58E68628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5643" y="5048981"/>
            <a:ext cx="924109" cy="519349"/>
          </a:xfrm>
          <a:prstGeom prst="rect">
            <a:avLst/>
          </a:prstGeom>
        </p:spPr>
      </p:pic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E78F037-6F2F-4ADC-B8BB-5E55CB47C3FF}"/>
              </a:ext>
            </a:extLst>
          </p:cNvPr>
          <p:cNvCxnSpPr/>
          <p:nvPr/>
        </p:nvCxnSpPr>
        <p:spPr>
          <a:xfrm>
            <a:off x="4639697" y="3738358"/>
            <a:ext cx="0" cy="27520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A93F6DC-01F8-4B2B-A7CF-7971823C1866}"/>
              </a:ext>
            </a:extLst>
          </p:cNvPr>
          <p:cNvSpPr/>
          <p:nvPr/>
        </p:nvSpPr>
        <p:spPr>
          <a:xfrm>
            <a:off x="345852" y="1021856"/>
            <a:ext cx="7469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 as: 75.7% of 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Monthly+ 7-Eleven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shoppers are also Monthly+ shoppers to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Supermarket/Grocery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1E22837C-4E4C-46D9-8132-ABB4D4413E52}"/>
              </a:ext>
            </a:extLst>
          </p:cNvPr>
          <p:cNvSpPr/>
          <p:nvPr/>
        </p:nvSpPr>
        <p:spPr>
          <a:xfrm>
            <a:off x="357667" y="3279679"/>
            <a:ext cx="7469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 as:55.8% of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7-Eleven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Monthly+ shoppers are also Monthly+ shoppers</a:t>
            </a:r>
            <a:r>
              <a:rPr kumimoji="0" lang="en-US" sz="11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Alberston’s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1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F5BFE-9BC1-430A-BC05-1791105E0A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235726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3640-9A2C-4915-8618-6DC78B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794504"/>
            <a:ext cx="313267" cy="176747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4BF4D9-5A08-4933-8965-963555BA2633}"/>
              </a:ext>
            </a:extLst>
          </p:cNvPr>
          <p:cNvSpPr/>
          <p:nvPr/>
        </p:nvSpPr>
        <p:spPr>
          <a:xfrm>
            <a:off x="0" y="1505"/>
            <a:ext cx="12192000" cy="60592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73"/>
            <a:endParaRPr lang="en-US" sz="21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image 222">
            <a:extLst>
              <a:ext uri="{FF2B5EF4-FFF2-40B4-BE49-F238E27FC236}">
                <a16:creationId xmlns:a16="http://schemas.microsoft.com/office/drawing/2014/main" id="{2E1D7032-BF51-4C40-BB4E-8A47598FB8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6" y="914811"/>
            <a:ext cx="1773936" cy="1349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F54C5-DE2A-4E7E-A601-FE8DAF265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620"/>
            <a:ext cx="12192000" cy="43891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E7029D-3653-49B1-917D-651A1B253F65}"/>
              </a:ext>
            </a:extLst>
          </p:cNvPr>
          <p:cNvCxnSpPr/>
          <p:nvPr/>
        </p:nvCxnSpPr>
        <p:spPr>
          <a:xfrm>
            <a:off x="4795520" y="4293870"/>
            <a:ext cx="49352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321F7F-232C-4D18-B7DA-F0AEE3618C7F}"/>
              </a:ext>
            </a:extLst>
          </p:cNvPr>
          <p:cNvCxnSpPr/>
          <p:nvPr/>
        </p:nvCxnSpPr>
        <p:spPr>
          <a:xfrm>
            <a:off x="8244840" y="3832860"/>
            <a:ext cx="17729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7C455-3476-4CEA-A7E3-355FF7C478F1}"/>
              </a:ext>
            </a:extLst>
          </p:cNvPr>
          <p:cNvCxnSpPr/>
          <p:nvPr/>
        </p:nvCxnSpPr>
        <p:spPr>
          <a:xfrm>
            <a:off x="8244840" y="3386569"/>
            <a:ext cx="17475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F6BD99-4D6B-4669-B8B8-0807CDB8181F}"/>
              </a:ext>
            </a:extLst>
          </p:cNvPr>
          <p:cNvCxnSpPr/>
          <p:nvPr/>
        </p:nvCxnSpPr>
        <p:spPr>
          <a:xfrm>
            <a:off x="8244840" y="2954655"/>
            <a:ext cx="151384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7A9F01-65C2-4521-B692-8B99C86634EF}"/>
              </a:ext>
            </a:extLst>
          </p:cNvPr>
          <p:cNvSpPr/>
          <p:nvPr/>
        </p:nvSpPr>
        <p:spPr>
          <a:xfrm>
            <a:off x="0" y="1505"/>
            <a:ext cx="12192000" cy="60592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73"/>
            <a:endParaRPr lang="en-US" sz="21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4538B-D01F-4118-98AA-9FFC93019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47" y="132889"/>
            <a:ext cx="1352376" cy="385858"/>
          </a:xfrm>
          <a:prstGeom prst="rect">
            <a:avLst/>
          </a:prstGeom>
        </p:spPr>
      </p:pic>
      <p:sp>
        <p:nvSpPr>
          <p:cNvPr id="12" name="Slide Number Placeholder 282">
            <a:extLst>
              <a:ext uri="{FF2B5EF4-FFF2-40B4-BE49-F238E27FC236}">
                <a16:creationId xmlns:a16="http://schemas.microsoft.com/office/drawing/2014/main" id="{11DC3CDC-967E-4B16-B35A-ED328FE77EB1}"/>
              </a:ext>
            </a:extLst>
          </p:cNvPr>
          <p:cNvSpPr txBox="1">
            <a:spLocks/>
          </p:cNvSpPr>
          <p:nvPr/>
        </p:nvSpPr>
        <p:spPr>
          <a:xfrm>
            <a:off x="11728195" y="6673695"/>
            <a:ext cx="40233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03D202-6B80-4ED2-A32F-F39B276CAE9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F24096-7FAC-404C-863D-E39CA4D53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35" y="1034581"/>
            <a:ext cx="2195251" cy="1067438"/>
          </a:xfrm>
          <a:prstGeom prst="rect">
            <a:avLst/>
          </a:prstGeom>
        </p:spPr>
      </p:pic>
      <p:grpSp>
        <p:nvGrpSpPr>
          <p:cNvPr id="14" name="Preparation Types">
            <a:extLst>
              <a:ext uri="{FF2B5EF4-FFF2-40B4-BE49-F238E27FC236}">
                <a16:creationId xmlns:a16="http://schemas.microsoft.com/office/drawing/2014/main" id="{691A1437-DFC4-4858-B6B8-63ACBC4ABEE8}"/>
              </a:ext>
            </a:extLst>
          </p:cNvPr>
          <p:cNvGrpSpPr/>
          <p:nvPr/>
        </p:nvGrpSpPr>
        <p:grpSpPr>
          <a:xfrm>
            <a:off x="7462095" y="1172304"/>
            <a:ext cx="1279355" cy="370120"/>
            <a:chOff x="7462095" y="1172304"/>
            <a:chExt cx="1279355" cy="370120"/>
          </a:xfrm>
        </p:grpSpPr>
        <p:sp>
          <p:nvSpPr>
            <p:cNvPr id="15" name="c">
              <a:extLst>
                <a:ext uri="{FF2B5EF4-FFF2-40B4-BE49-F238E27FC236}">
                  <a16:creationId xmlns:a16="http://schemas.microsoft.com/office/drawing/2014/main" id="{7863C746-0F18-4D83-9812-9D541E87AC8F}"/>
                </a:ext>
              </a:extLst>
            </p:cNvPr>
            <p:cNvSpPr txBox="1"/>
            <p:nvPr/>
          </p:nvSpPr>
          <p:spPr>
            <a:xfrm>
              <a:off x="7955047" y="1172304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-0.1</a:t>
              </a:r>
            </a:p>
          </p:txBody>
        </p:sp>
        <p:sp>
          <p:nvSpPr>
            <p:cNvPr id="16" name="vm">
              <a:extLst>
                <a:ext uri="{FF2B5EF4-FFF2-40B4-BE49-F238E27FC236}">
                  <a16:creationId xmlns:a16="http://schemas.microsoft.com/office/drawing/2014/main" id="{5437083B-F6B3-4015-8F8E-E43850F40274}"/>
                </a:ext>
              </a:extLst>
            </p:cNvPr>
            <p:cNvSpPr txBox="1"/>
            <p:nvPr/>
          </p:nvSpPr>
          <p:spPr>
            <a:xfrm>
              <a:off x="7462095" y="1219259"/>
              <a:ext cx="1279355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Checked the pantry/refrigerator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9CFF7-2E97-4847-B650-0615EC774388}"/>
              </a:ext>
            </a:extLst>
          </p:cNvPr>
          <p:cNvSpPr/>
          <p:nvPr/>
        </p:nvSpPr>
        <p:spPr>
          <a:xfrm>
            <a:off x="7556134" y="898609"/>
            <a:ext cx="82800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D0156-4482-447C-939F-CF96C4ECC467}"/>
              </a:ext>
            </a:extLst>
          </p:cNvPr>
          <p:cNvCxnSpPr/>
          <p:nvPr/>
        </p:nvCxnSpPr>
        <p:spPr>
          <a:xfrm flipH="1">
            <a:off x="7093300" y="1180438"/>
            <a:ext cx="0" cy="244502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28E74-B997-472C-BF09-8396CE22DF8B}"/>
              </a:ext>
            </a:extLst>
          </p:cNvPr>
          <p:cNvCxnSpPr/>
          <p:nvPr/>
        </p:nvCxnSpPr>
        <p:spPr>
          <a:xfrm>
            <a:off x="7093300" y="1418941"/>
            <a:ext cx="428625" cy="0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A3DB3-D809-4270-B568-049CBDA318E6}"/>
              </a:ext>
            </a:extLst>
          </p:cNvPr>
          <p:cNvCxnSpPr/>
          <p:nvPr/>
        </p:nvCxnSpPr>
        <p:spPr>
          <a:xfrm flipH="1">
            <a:off x="7526687" y="1250945"/>
            <a:ext cx="0" cy="215243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66ADAA-01E7-42E3-8DA2-D01708849218}"/>
              </a:ext>
            </a:extLst>
          </p:cNvPr>
          <p:cNvSpPr/>
          <p:nvPr/>
        </p:nvSpPr>
        <p:spPr>
          <a:xfrm>
            <a:off x="9982546" y="1017887"/>
            <a:ext cx="105156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Consideration">
            <a:extLst>
              <a:ext uri="{FF2B5EF4-FFF2-40B4-BE49-F238E27FC236}">
                <a16:creationId xmlns:a16="http://schemas.microsoft.com/office/drawing/2014/main" id="{3E1425C7-0548-4EF8-A21C-7D3C0B95F1D0}"/>
              </a:ext>
            </a:extLst>
          </p:cNvPr>
          <p:cNvGrpSpPr/>
          <p:nvPr/>
        </p:nvGrpSpPr>
        <p:grpSpPr>
          <a:xfrm>
            <a:off x="9348271" y="873466"/>
            <a:ext cx="2092663" cy="535900"/>
            <a:chOff x="9348271" y="873466"/>
            <a:chExt cx="2092663" cy="535900"/>
          </a:xfrm>
        </p:grpSpPr>
        <p:graphicFrame>
          <p:nvGraphicFramePr>
            <p:cNvPr id="23" name="chart">
              <a:extLst>
                <a:ext uri="{FF2B5EF4-FFF2-40B4-BE49-F238E27FC236}">
                  <a16:creationId xmlns:a16="http://schemas.microsoft.com/office/drawing/2014/main" id="{0FD72706-A99B-4301-ABFD-5FF1EAC3334F}"/>
                </a:ext>
              </a:extLst>
            </p:cNvPr>
            <p:cNvGraphicFramePr/>
            <p:nvPr/>
          </p:nvGraphicFramePr>
          <p:xfrm>
            <a:off x="9348271" y="875651"/>
            <a:ext cx="586991" cy="5243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4" name="hText">
              <a:extLst>
                <a:ext uri="{FF2B5EF4-FFF2-40B4-BE49-F238E27FC236}">
                  <a16:creationId xmlns:a16="http://schemas.microsoft.com/office/drawing/2014/main" id="{7A8515B4-7135-41C9-8958-532D30970598}"/>
                </a:ext>
              </a:extLst>
            </p:cNvPr>
            <p:cNvSpPr txBox="1"/>
            <p:nvPr/>
          </p:nvSpPr>
          <p:spPr>
            <a:xfrm>
              <a:off x="9894813" y="873466"/>
              <a:ext cx="904415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CONSIDERATION</a:t>
              </a:r>
            </a:p>
          </p:txBody>
        </p:sp>
        <p:sp>
          <p:nvSpPr>
            <p:cNvPr id="25" name="vm">
              <a:extLst>
                <a:ext uri="{FF2B5EF4-FFF2-40B4-BE49-F238E27FC236}">
                  <a16:creationId xmlns:a16="http://schemas.microsoft.com/office/drawing/2014/main" id="{A739D286-0B82-4949-AA5A-58E7CFF14926}"/>
                </a:ext>
              </a:extLst>
            </p:cNvPr>
            <p:cNvSpPr txBox="1"/>
            <p:nvPr/>
          </p:nvSpPr>
          <p:spPr>
            <a:xfrm>
              <a:off x="10001200" y="1086201"/>
              <a:ext cx="1439734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Considered other stores</a:t>
              </a:r>
            </a:p>
          </p:txBody>
        </p:sp>
        <p:sp>
          <p:nvSpPr>
            <p:cNvPr id="26" name="c">
              <a:extLst>
                <a:ext uri="{FF2B5EF4-FFF2-40B4-BE49-F238E27FC236}">
                  <a16:creationId xmlns:a16="http://schemas.microsoft.com/office/drawing/2014/main" id="{015FCDB8-F574-433A-9354-2E5AD9CAA8A1}"/>
                </a:ext>
              </a:extLst>
            </p:cNvPr>
            <p:cNvSpPr txBox="1"/>
            <p:nvPr/>
          </p:nvSpPr>
          <p:spPr>
            <a:xfrm>
              <a:off x="10403463" y="1075627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-1.5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388252-D895-4D65-9F3D-76336E8500F5}"/>
              </a:ext>
            </a:extLst>
          </p:cNvPr>
          <p:cNvSpPr/>
          <p:nvPr/>
        </p:nvSpPr>
        <p:spPr>
          <a:xfrm>
            <a:off x="7544229" y="1940937"/>
            <a:ext cx="82800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D503ED-9BDF-4091-846B-AFD7C18EF98F}"/>
              </a:ext>
            </a:extLst>
          </p:cNvPr>
          <p:cNvSpPr/>
          <p:nvPr/>
        </p:nvSpPr>
        <p:spPr>
          <a:xfrm>
            <a:off x="9294429" y="1948080"/>
            <a:ext cx="1536192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F5FA7-E221-41D8-8B0B-93FEE3DBA165}"/>
              </a:ext>
            </a:extLst>
          </p:cNvPr>
          <p:cNvSpPr/>
          <p:nvPr/>
        </p:nvSpPr>
        <p:spPr>
          <a:xfrm>
            <a:off x="5416643" y="1136180"/>
            <a:ext cx="877824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49558D-CF16-4B05-8806-C5499213DC7F}"/>
              </a:ext>
            </a:extLst>
          </p:cNvPr>
          <p:cNvSpPr txBox="1"/>
          <p:nvPr/>
        </p:nvSpPr>
        <p:spPr>
          <a:xfrm>
            <a:off x="162986" y="629194"/>
            <a:ext cx="1867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PRE-SHOP</a:t>
            </a:r>
          </a:p>
        </p:txBody>
      </p:sp>
      <p:grpSp>
        <p:nvGrpSpPr>
          <p:cNvPr id="31" name="Reason for store choice">
            <a:extLst>
              <a:ext uri="{FF2B5EF4-FFF2-40B4-BE49-F238E27FC236}">
                <a16:creationId xmlns:a16="http://schemas.microsoft.com/office/drawing/2014/main" id="{7D4ABFC6-E981-46C1-A8F0-E5406C1A4F57}"/>
              </a:ext>
            </a:extLst>
          </p:cNvPr>
          <p:cNvGrpSpPr/>
          <p:nvPr/>
        </p:nvGrpSpPr>
        <p:grpSpPr>
          <a:xfrm>
            <a:off x="8550625" y="1801279"/>
            <a:ext cx="2165332" cy="536211"/>
            <a:chOff x="8550625" y="1801279"/>
            <a:chExt cx="2165332" cy="536211"/>
          </a:xfrm>
        </p:grpSpPr>
        <p:sp>
          <p:nvSpPr>
            <p:cNvPr id="32" name="hText">
              <a:extLst>
                <a:ext uri="{FF2B5EF4-FFF2-40B4-BE49-F238E27FC236}">
                  <a16:creationId xmlns:a16="http://schemas.microsoft.com/office/drawing/2014/main" id="{EEB9F8B2-B934-4BFC-B020-DF5F23F39FEE}"/>
                </a:ext>
              </a:extLst>
            </p:cNvPr>
            <p:cNvSpPr txBox="1"/>
            <p:nvPr/>
          </p:nvSpPr>
          <p:spPr>
            <a:xfrm>
              <a:off x="9200345" y="1801279"/>
              <a:ext cx="1423788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REASON FOR STORE CHOICE</a:t>
              </a:r>
            </a:p>
          </p:txBody>
        </p:sp>
        <p:sp>
          <p:nvSpPr>
            <p:cNvPr id="33" name="vm">
              <a:extLst>
                <a:ext uri="{FF2B5EF4-FFF2-40B4-BE49-F238E27FC236}">
                  <a16:creationId xmlns:a16="http://schemas.microsoft.com/office/drawing/2014/main" id="{4EC90EDA-4C95-468A-98BA-298924A88093}"/>
                </a:ext>
              </a:extLst>
            </p:cNvPr>
            <p:cNvSpPr txBox="1"/>
            <p:nvPr/>
          </p:nvSpPr>
          <p:spPr>
            <a:xfrm>
              <a:off x="9212318" y="2014325"/>
              <a:ext cx="1503639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75%</a:t>
              </a:r>
            </a:p>
            <a:p>
              <a:pPr>
                <a:lnSpc>
                  <a:spcPts val="8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Get In and Out Quickly</a:t>
              </a:r>
            </a:p>
          </p:txBody>
        </p:sp>
        <p:sp>
          <p:nvSpPr>
            <p:cNvPr id="34" name="c">
              <a:extLst>
                <a:ext uri="{FF2B5EF4-FFF2-40B4-BE49-F238E27FC236}">
                  <a16:creationId xmlns:a16="http://schemas.microsoft.com/office/drawing/2014/main" id="{067F2B27-59FB-4128-94C9-C48A36BF6A17}"/>
                </a:ext>
              </a:extLst>
            </p:cNvPr>
            <p:cNvSpPr txBox="1"/>
            <p:nvPr/>
          </p:nvSpPr>
          <p:spPr>
            <a:xfrm>
              <a:off x="9686702" y="1954252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+0.4</a:t>
              </a:r>
            </a:p>
          </p:txBody>
        </p:sp>
        <p:pic>
          <p:nvPicPr>
            <p:cNvPr id="35" name="img">
              <a:extLst>
                <a:ext uri="{FF2B5EF4-FFF2-40B4-BE49-F238E27FC236}">
                  <a16:creationId xmlns:a16="http://schemas.microsoft.com/office/drawing/2014/main" id="{079B68E0-D3C2-4A58-8F51-4B145A69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625" y="1865250"/>
              <a:ext cx="650720" cy="436656"/>
            </a:xfrm>
            <a:prstGeom prst="rect">
              <a:avLst/>
            </a:prstGeom>
          </p:spPr>
        </p:pic>
      </p:grpSp>
      <p:grpSp>
        <p:nvGrpSpPr>
          <p:cNvPr id="36" name="whoWith">
            <a:extLst>
              <a:ext uri="{FF2B5EF4-FFF2-40B4-BE49-F238E27FC236}">
                <a16:creationId xmlns:a16="http://schemas.microsoft.com/office/drawing/2014/main" id="{630C49D0-5F75-40EF-95FF-3E49F3CCA9DE}"/>
              </a:ext>
            </a:extLst>
          </p:cNvPr>
          <p:cNvGrpSpPr/>
          <p:nvPr/>
        </p:nvGrpSpPr>
        <p:grpSpPr>
          <a:xfrm>
            <a:off x="6901167" y="1650965"/>
            <a:ext cx="1602582" cy="686988"/>
            <a:chOff x="6901167" y="1650965"/>
            <a:chExt cx="1602582" cy="686988"/>
          </a:xfrm>
        </p:grpSpPr>
        <p:sp>
          <p:nvSpPr>
            <p:cNvPr id="37" name="hText">
              <a:extLst>
                <a:ext uri="{FF2B5EF4-FFF2-40B4-BE49-F238E27FC236}">
                  <a16:creationId xmlns:a16="http://schemas.microsoft.com/office/drawing/2014/main" id="{B769838E-BF02-4260-9E17-3F8928A75511}"/>
                </a:ext>
              </a:extLst>
            </p:cNvPr>
            <p:cNvSpPr txBox="1"/>
            <p:nvPr/>
          </p:nvSpPr>
          <p:spPr>
            <a:xfrm>
              <a:off x="7445383" y="1803660"/>
              <a:ext cx="647934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WHO WITH</a:t>
              </a:r>
            </a:p>
          </p:txBody>
        </p:sp>
        <p:sp>
          <p:nvSpPr>
            <p:cNvPr id="38" name="vm">
              <a:extLst>
                <a:ext uri="{FF2B5EF4-FFF2-40B4-BE49-F238E27FC236}">
                  <a16:creationId xmlns:a16="http://schemas.microsoft.com/office/drawing/2014/main" id="{FECCD761-BD96-447C-8C7B-0E3C0FD43807}"/>
                </a:ext>
              </a:extLst>
            </p:cNvPr>
            <p:cNvSpPr txBox="1"/>
            <p:nvPr/>
          </p:nvSpPr>
          <p:spPr>
            <a:xfrm>
              <a:off x="7451257" y="2014788"/>
              <a:ext cx="1052492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78%</a:t>
              </a:r>
            </a:p>
            <a:p>
              <a:pPr>
                <a:lnSpc>
                  <a:spcPts val="700"/>
                </a:lnSpc>
              </a:pPr>
              <a:r>
                <a:rPr lang="en-US" sz="7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Alone</a:t>
              </a:r>
            </a:p>
          </p:txBody>
        </p:sp>
        <p:sp>
          <p:nvSpPr>
            <p:cNvPr id="39" name="c">
              <a:extLst>
                <a:ext uri="{FF2B5EF4-FFF2-40B4-BE49-F238E27FC236}">
                  <a16:creationId xmlns:a16="http://schemas.microsoft.com/office/drawing/2014/main" id="{28507CA9-79B3-49FD-B948-CC293D37FF99}"/>
                </a:ext>
              </a:extLst>
            </p:cNvPr>
            <p:cNvSpPr txBox="1"/>
            <p:nvPr/>
          </p:nvSpPr>
          <p:spPr>
            <a:xfrm>
              <a:off x="7948406" y="1955049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+3.9</a:t>
              </a:r>
            </a:p>
          </p:txBody>
        </p:sp>
        <p:pic>
          <p:nvPicPr>
            <p:cNvPr id="40" name="img">
              <a:extLst>
                <a:ext uri="{FF2B5EF4-FFF2-40B4-BE49-F238E27FC236}">
                  <a16:creationId xmlns:a16="http://schemas.microsoft.com/office/drawing/2014/main" id="{28015320-3385-4360-9307-7E99E8CE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167" y="1650965"/>
              <a:ext cx="497160" cy="62696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366D93B-CDBF-46A1-B9D4-F22E1A147B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44" y="2207624"/>
            <a:ext cx="405278" cy="4174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431A7C-B39E-41FE-BB23-8FF9C252C1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04" y="1953705"/>
            <a:ext cx="437864" cy="4427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FAC7F3-3AC9-49B1-AED9-D18CBC946E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6963">
            <a:off x="11621087" y="1780602"/>
            <a:ext cx="455512" cy="455512"/>
          </a:xfrm>
          <a:prstGeom prst="rect">
            <a:avLst/>
          </a:prstGeom>
        </p:spPr>
      </p:pic>
      <p:grpSp>
        <p:nvGrpSpPr>
          <p:cNvPr id="44" name="Weekday">
            <a:extLst>
              <a:ext uri="{FF2B5EF4-FFF2-40B4-BE49-F238E27FC236}">
                <a16:creationId xmlns:a16="http://schemas.microsoft.com/office/drawing/2014/main" id="{932E7871-2EE2-463C-BD11-2E35E6DE952E}"/>
              </a:ext>
            </a:extLst>
          </p:cNvPr>
          <p:cNvGrpSpPr/>
          <p:nvPr/>
        </p:nvGrpSpPr>
        <p:grpSpPr>
          <a:xfrm>
            <a:off x="176216" y="921119"/>
            <a:ext cx="1658091" cy="934968"/>
            <a:chOff x="176216" y="921119"/>
            <a:chExt cx="1658091" cy="934968"/>
          </a:xfrm>
        </p:grpSpPr>
        <p:sp>
          <p:nvSpPr>
            <p:cNvPr id="45" name="hText">
              <a:extLst>
                <a:ext uri="{FF2B5EF4-FFF2-40B4-BE49-F238E27FC236}">
                  <a16:creationId xmlns:a16="http://schemas.microsoft.com/office/drawing/2014/main" id="{4BAB5874-64BF-4E72-829E-22C9C50A1E12}"/>
                </a:ext>
              </a:extLst>
            </p:cNvPr>
            <p:cNvSpPr txBox="1"/>
            <p:nvPr/>
          </p:nvSpPr>
          <p:spPr>
            <a:xfrm>
              <a:off x="176216" y="921119"/>
              <a:ext cx="1244251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 OR WEEKEND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DADF07-0F4E-4C4C-B01C-A21062A3499F}"/>
                </a:ext>
              </a:extLst>
            </p:cNvPr>
            <p:cNvSpPr/>
            <p:nvPr/>
          </p:nvSpPr>
          <p:spPr>
            <a:xfrm>
              <a:off x="279824" y="1075063"/>
              <a:ext cx="1508760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vm1">
              <a:extLst>
                <a:ext uri="{FF2B5EF4-FFF2-40B4-BE49-F238E27FC236}">
                  <a16:creationId xmlns:a16="http://schemas.microsoft.com/office/drawing/2014/main" id="{3514C5F7-F0EB-466D-979D-A9A663A609A7}"/>
                </a:ext>
              </a:extLst>
            </p:cNvPr>
            <p:cNvSpPr txBox="1"/>
            <p:nvPr/>
          </p:nvSpPr>
          <p:spPr>
            <a:xfrm>
              <a:off x="994628" y="1142070"/>
              <a:ext cx="716583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73%</a:t>
              </a:r>
            </a:p>
            <a:p>
              <a:pPr>
                <a:lnSpc>
                  <a:spcPts val="800"/>
                </a:lnSpc>
              </a:pPr>
              <a:r>
                <a:rPr lang="en-US" sz="8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</a:t>
              </a:r>
            </a:p>
          </p:txBody>
        </p:sp>
        <p:sp>
          <p:nvSpPr>
            <p:cNvPr id="48" name="vm2">
              <a:extLst>
                <a:ext uri="{FF2B5EF4-FFF2-40B4-BE49-F238E27FC236}">
                  <a16:creationId xmlns:a16="http://schemas.microsoft.com/office/drawing/2014/main" id="{DCDD2043-F850-457A-B863-5FE0680E924C}"/>
                </a:ext>
              </a:extLst>
            </p:cNvPr>
            <p:cNvSpPr txBox="1"/>
            <p:nvPr/>
          </p:nvSpPr>
          <p:spPr>
            <a:xfrm>
              <a:off x="999390" y="1532922"/>
              <a:ext cx="701457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27%</a:t>
              </a:r>
            </a:p>
            <a:p>
              <a:pPr>
                <a:lnSpc>
                  <a:spcPts val="800"/>
                </a:lnSpc>
              </a:pPr>
              <a:r>
                <a:rPr lang="en-US" sz="8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Weekend</a:t>
              </a:r>
            </a:p>
          </p:txBody>
        </p:sp>
        <p:sp>
          <p:nvSpPr>
            <p:cNvPr id="49" name="c1">
              <a:extLst>
                <a:ext uri="{FF2B5EF4-FFF2-40B4-BE49-F238E27FC236}">
                  <a16:creationId xmlns:a16="http://schemas.microsoft.com/office/drawing/2014/main" id="{543E17A0-673A-4B34-9C15-B256CC55F18D}"/>
                </a:ext>
              </a:extLst>
            </p:cNvPr>
            <p:cNvSpPr txBox="1"/>
            <p:nvPr/>
          </p:nvSpPr>
          <p:spPr>
            <a:xfrm>
              <a:off x="1498692" y="1130805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+0.8</a:t>
              </a:r>
            </a:p>
          </p:txBody>
        </p:sp>
        <p:sp>
          <p:nvSpPr>
            <p:cNvPr id="50" name="c2">
              <a:extLst>
                <a:ext uri="{FF2B5EF4-FFF2-40B4-BE49-F238E27FC236}">
                  <a16:creationId xmlns:a16="http://schemas.microsoft.com/office/drawing/2014/main" id="{FAE158DB-7A1A-4C98-861B-6A36BD669433}"/>
                </a:ext>
              </a:extLst>
            </p:cNvPr>
            <p:cNvSpPr txBox="1"/>
            <p:nvPr/>
          </p:nvSpPr>
          <p:spPr>
            <a:xfrm>
              <a:off x="1498369" y="1503145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4D7C0E-223E-4F14-8784-5569E35C0886}"/>
                </a:ext>
              </a:extLst>
            </p:cNvPr>
            <p:cNvSpPr/>
            <p:nvPr/>
          </p:nvSpPr>
          <p:spPr>
            <a:xfrm>
              <a:off x="911494" y="1192181"/>
              <a:ext cx="97713" cy="77950"/>
            </a:xfrm>
            <a:prstGeom prst="rect">
              <a:avLst/>
            </a:prstGeom>
            <a:solidFill>
              <a:srgbClr val="E962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219711-0874-4790-AA7A-D14E41F3DA92}"/>
                </a:ext>
              </a:extLst>
            </p:cNvPr>
            <p:cNvSpPr/>
            <p:nvPr/>
          </p:nvSpPr>
          <p:spPr>
            <a:xfrm>
              <a:off x="911494" y="1587496"/>
              <a:ext cx="97713" cy="77950"/>
            </a:xfrm>
            <a:prstGeom prst="rect">
              <a:avLst/>
            </a:prstGeom>
            <a:solidFill>
              <a:srgbClr val="F6C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BF195CB-5530-4F47-9E51-4B7AD9CC3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34" y="1178741"/>
              <a:ext cx="500846" cy="44683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16C815A8-F553-4986-9B84-14CC009B746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0" y="3127316"/>
            <a:ext cx="1918555" cy="3207090"/>
          </a:xfrm>
          <a:prstGeom prst="rect">
            <a:avLst/>
          </a:prstGeom>
        </p:spPr>
      </p:pic>
      <p:sp>
        <p:nvSpPr>
          <p:cNvPr id="55" name="hText">
            <a:extLst>
              <a:ext uri="{FF2B5EF4-FFF2-40B4-BE49-F238E27FC236}">
                <a16:creationId xmlns:a16="http://schemas.microsoft.com/office/drawing/2014/main" id="{37A5EE69-2D12-44CF-BE38-73DDDC8DAA93}"/>
              </a:ext>
            </a:extLst>
          </p:cNvPr>
          <p:cNvSpPr txBox="1"/>
          <p:nvPr/>
        </p:nvSpPr>
        <p:spPr>
          <a:xfrm>
            <a:off x="1802597" y="4898624"/>
            <a:ext cx="14912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9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NUMBER OF ITEMS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1ED5B8-B7A4-4011-9642-0CC6E842585A}"/>
              </a:ext>
            </a:extLst>
          </p:cNvPr>
          <p:cNvSpPr/>
          <p:nvPr/>
        </p:nvSpPr>
        <p:spPr>
          <a:xfrm>
            <a:off x="1887727" y="5069340"/>
            <a:ext cx="1214742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970F75-0553-489C-8270-DED9E9FB0140}"/>
              </a:ext>
            </a:extLst>
          </p:cNvPr>
          <p:cNvSpPr/>
          <p:nvPr/>
        </p:nvSpPr>
        <p:spPr>
          <a:xfrm>
            <a:off x="1887727" y="5814751"/>
            <a:ext cx="698238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NumberOfItems">
            <a:extLst>
              <a:ext uri="{FF2B5EF4-FFF2-40B4-BE49-F238E27FC236}">
                <a16:creationId xmlns:a16="http://schemas.microsoft.com/office/drawing/2014/main" id="{6F18C802-0A59-4DE3-8234-FBA1798BE79A}"/>
              </a:ext>
            </a:extLst>
          </p:cNvPr>
          <p:cNvGrpSpPr/>
          <p:nvPr/>
        </p:nvGrpSpPr>
        <p:grpSpPr>
          <a:xfrm>
            <a:off x="1815827" y="5081088"/>
            <a:ext cx="996280" cy="369012"/>
            <a:chOff x="1815827" y="5081088"/>
            <a:chExt cx="996280" cy="369012"/>
          </a:xfrm>
        </p:grpSpPr>
        <p:sp>
          <p:nvSpPr>
            <p:cNvPr id="59" name="c">
              <a:extLst>
                <a:ext uri="{FF2B5EF4-FFF2-40B4-BE49-F238E27FC236}">
                  <a16:creationId xmlns:a16="http://schemas.microsoft.com/office/drawing/2014/main" id="{1F8E91F4-18F0-4398-87F5-D215A62A07BF}"/>
                </a:ext>
              </a:extLst>
            </p:cNvPr>
            <p:cNvSpPr txBox="1"/>
            <p:nvPr/>
          </p:nvSpPr>
          <p:spPr>
            <a:xfrm>
              <a:off x="2501917" y="5081088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-0.1</a:t>
              </a:r>
            </a:p>
          </p:txBody>
        </p:sp>
        <p:sp>
          <p:nvSpPr>
            <p:cNvPr id="60" name="vm">
              <a:extLst>
                <a:ext uri="{FF2B5EF4-FFF2-40B4-BE49-F238E27FC236}">
                  <a16:creationId xmlns:a16="http://schemas.microsoft.com/office/drawing/2014/main" id="{BF7E29EB-C7B0-49B3-9B75-CDA8147D32E0}"/>
                </a:ext>
              </a:extLst>
            </p:cNvPr>
            <p:cNvSpPr txBox="1"/>
            <p:nvPr/>
          </p:nvSpPr>
          <p:spPr>
            <a:xfrm>
              <a:off x="1815827" y="5105922"/>
              <a:ext cx="677380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1.9</a:t>
              </a:r>
            </a:p>
            <a:p>
              <a:pPr>
                <a:lnSpc>
                  <a:spcPts val="8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Average Per Basket</a:t>
              </a:r>
            </a:p>
          </p:txBody>
        </p:sp>
      </p:grpSp>
      <p:grpSp>
        <p:nvGrpSpPr>
          <p:cNvPr id="61" name="purchasedNartd">
            <a:extLst>
              <a:ext uri="{FF2B5EF4-FFF2-40B4-BE49-F238E27FC236}">
                <a16:creationId xmlns:a16="http://schemas.microsoft.com/office/drawing/2014/main" id="{66DEF7C4-B013-4107-87E1-09B021DD0BA6}"/>
              </a:ext>
            </a:extLst>
          </p:cNvPr>
          <p:cNvGrpSpPr/>
          <p:nvPr/>
        </p:nvGrpSpPr>
        <p:grpSpPr>
          <a:xfrm>
            <a:off x="273951" y="3072806"/>
            <a:ext cx="1423818" cy="986776"/>
            <a:chOff x="268291" y="2927569"/>
            <a:chExt cx="1361162" cy="926532"/>
          </a:xfrm>
        </p:grpSpPr>
        <p:sp>
          <p:nvSpPr>
            <p:cNvPr id="62" name="hText">
              <a:extLst>
                <a:ext uri="{FF2B5EF4-FFF2-40B4-BE49-F238E27FC236}">
                  <a16:creationId xmlns:a16="http://schemas.microsoft.com/office/drawing/2014/main" id="{B946790D-AE29-472C-8975-7DC2F85BF839}"/>
                </a:ext>
              </a:extLst>
            </p:cNvPr>
            <p:cNvSpPr txBox="1"/>
            <p:nvPr/>
          </p:nvSpPr>
          <p:spPr>
            <a:xfrm>
              <a:off x="268291" y="2927569"/>
              <a:ext cx="872678" cy="303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PURCHASED NARTD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91D6C2-4D69-4315-B193-A96CFB982DA9}"/>
                </a:ext>
              </a:extLst>
            </p:cNvPr>
            <p:cNvSpPr/>
            <p:nvPr/>
          </p:nvSpPr>
          <p:spPr>
            <a:xfrm>
              <a:off x="340149" y="3202163"/>
              <a:ext cx="1289304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vm">
              <a:extLst>
                <a:ext uri="{FF2B5EF4-FFF2-40B4-BE49-F238E27FC236}">
                  <a16:creationId xmlns:a16="http://schemas.microsoft.com/office/drawing/2014/main" id="{C38B67E3-363D-447B-BDA9-95492E766281}"/>
                </a:ext>
              </a:extLst>
            </p:cNvPr>
            <p:cNvSpPr txBox="1"/>
            <p:nvPr/>
          </p:nvSpPr>
          <p:spPr>
            <a:xfrm>
              <a:off x="820901" y="3344749"/>
              <a:ext cx="785007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63%</a:t>
              </a:r>
            </a:p>
            <a:p>
              <a:pPr>
                <a:lnSpc>
                  <a:spcPts val="800"/>
                </a:lnSpc>
              </a:pP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">
              <a:extLst>
                <a:ext uri="{FF2B5EF4-FFF2-40B4-BE49-F238E27FC236}">
                  <a16:creationId xmlns:a16="http://schemas.microsoft.com/office/drawing/2014/main" id="{8DCF8EF0-AF5D-4639-B893-9B3D39EA99BD}"/>
                </a:ext>
              </a:extLst>
            </p:cNvPr>
            <p:cNvSpPr txBox="1"/>
            <p:nvPr/>
          </p:nvSpPr>
          <p:spPr>
            <a:xfrm>
              <a:off x="1217502" y="3316252"/>
              <a:ext cx="320846" cy="1874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+4.6</a:t>
              </a:r>
            </a:p>
          </p:txBody>
        </p:sp>
        <p:graphicFrame>
          <p:nvGraphicFramePr>
            <p:cNvPr id="66" name="chart">
              <a:extLst>
                <a:ext uri="{FF2B5EF4-FFF2-40B4-BE49-F238E27FC236}">
                  <a16:creationId xmlns:a16="http://schemas.microsoft.com/office/drawing/2014/main" id="{8126DF89-B2D6-4B5F-9A6C-77A1E8A7BF29}"/>
                </a:ext>
              </a:extLst>
            </p:cNvPr>
            <p:cNvGraphicFramePr/>
            <p:nvPr/>
          </p:nvGraphicFramePr>
          <p:xfrm>
            <a:off x="321485" y="3255860"/>
            <a:ext cx="444414" cy="396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D19BDFC-C685-41D3-AE8D-19564F79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91" y="3450530"/>
              <a:ext cx="269048" cy="403571"/>
            </a:xfrm>
            <a:prstGeom prst="rect">
              <a:avLst/>
            </a:prstGeom>
          </p:spPr>
        </p:pic>
      </p:grpSp>
      <p:grpSp>
        <p:nvGrpSpPr>
          <p:cNvPr id="68" name="immediateConsumption">
            <a:extLst>
              <a:ext uri="{FF2B5EF4-FFF2-40B4-BE49-F238E27FC236}">
                <a16:creationId xmlns:a16="http://schemas.microsoft.com/office/drawing/2014/main" id="{ADC0D861-0A6E-4767-BF8E-6B5ED83092CD}"/>
              </a:ext>
            </a:extLst>
          </p:cNvPr>
          <p:cNvGrpSpPr/>
          <p:nvPr/>
        </p:nvGrpSpPr>
        <p:grpSpPr>
          <a:xfrm>
            <a:off x="273949" y="4184570"/>
            <a:ext cx="1545613" cy="1092703"/>
            <a:chOff x="73917" y="4184570"/>
            <a:chExt cx="1545613" cy="1092703"/>
          </a:xfrm>
        </p:grpSpPr>
        <p:sp>
          <p:nvSpPr>
            <p:cNvPr id="69" name="m">
              <a:extLst>
                <a:ext uri="{FF2B5EF4-FFF2-40B4-BE49-F238E27FC236}">
                  <a16:creationId xmlns:a16="http://schemas.microsoft.com/office/drawing/2014/main" id="{CBB026C3-99CD-4A98-9907-319A42FE3CAC}"/>
                </a:ext>
              </a:extLst>
            </p:cNvPr>
            <p:cNvSpPr txBox="1"/>
            <p:nvPr/>
          </p:nvSpPr>
          <p:spPr>
            <a:xfrm>
              <a:off x="573934" y="4774909"/>
              <a:ext cx="918488" cy="3441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IN" sz="750">
                  <a:latin typeface="Franklin Gothic Book" panose="020B0503020102020204" pitchFamily="34" charset="0"/>
                </a:rPr>
                <a:t>IC Food/Bev in Basket</a:t>
              </a: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800"/>
                </a:lnSpc>
              </a:pP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vm">
              <a:extLst>
                <a:ext uri="{FF2B5EF4-FFF2-40B4-BE49-F238E27FC236}">
                  <a16:creationId xmlns:a16="http://schemas.microsoft.com/office/drawing/2014/main" id="{0F37C048-C600-4410-8ED0-B54F0B482125}"/>
                </a:ext>
              </a:extLst>
            </p:cNvPr>
            <p:cNvSpPr txBox="1"/>
            <p:nvPr/>
          </p:nvSpPr>
          <p:spPr>
            <a:xfrm>
              <a:off x="561660" y="4544372"/>
              <a:ext cx="521815" cy="3441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76%</a:t>
              </a:r>
            </a:p>
          </p:txBody>
        </p:sp>
        <p:graphicFrame>
          <p:nvGraphicFramePr>
            <p:cNvPr id="71" name="chart">
              <a:extLst>
                <a:ext uri="{FF2B5EF4-FFF2-40B4-BE49-F238E27FC236}">
                  <a16:creationId xmlns:a16="http://schemas.microsoft.com/office/drawing/2014/main" id="{617F2543-5849-4E4B-A69A-712F337BC467}"/>
                </a:ext>
              </a:extLst>
            </p:cNvPr>
            <p:cNvGraphicFramePr/>
            <p:nvPr/>
          </p:nvGraphicFramePr>
          <p:xfrm>
            <a:off x="119599" y="4538843"/>
            <a:ext cx="464871" cy="4227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72" name="c">
              <a:extLst>
                <a:ext uri="{FF2B5EF4-FFF2-40B4-BE49-F238E27FC236}">
                  <a16:creationId xmlns:a16="http://schemas.microsoft.com/office/drawing/2014/main" id="{73D5AC1A-FD0C-4465-98B4-9E24FF5F2947}"/>
                </a:ext>
              </a:extLst>
            </p:cNvPr>
            <p:cNvSpPr txBox="1"/>
            <p:nvPr/>
          </p:nvSpPr>
          <p:spPr>
            <a:xfrm>
              <a:off x="1071804" y="4565939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+6.9</a:t>
              </a:r>
            </a:p>
          </p:txBody>
        </p:sp>
        <p:sp>
          <p:nvSpPr>
            <p:cNvPr id="73" name="hText">
              <a:extLst>
                <a:ext uri="{FF2B5EF4-FFF2-40B4-BE49-F238E27FC236}">
                  <a16:creationId xmlns:a16="http://schemas.microsoft.com/office/drawing/2014/main" id="{6255EF36-2CCD-4A39-84EF-AF2EA009851C}"/>
                </a:ext>
              </a:extLst>
            </p:cNvPr>
            <p:cNvSpPr txBox="1"/>
            <p:nvPr/>
          </p:nvSpPr>
          <p:spPr>
            <a:xfrm>
              <a:off x="73917" y="4184570"/>
              <a:ext cx="15456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IMMEDIATE CONSUMPTION</a:t>
              </a:r>
            </a:p>
            <a:p>
              <a:pPr>
                <a:lnSpc>
                  <a:spcPts val="900"/>
                </a:lnSpc>
              </a:pPr>
              <a:r>
                <a:rPr lang="en-US" sz="8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  (Consumed Within  1 hour)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00E688-B259-4334-8702-20EF73367A20}"/>
                </a:ext>
              </a:extLst>
            </p:cNvPr>
            <p:cNvSpPr/>
            <p:nvPr/>
          </p:nvSpPr>
          <p:spPr>
            <a:xfrm>
              <a:off x="149085" y="4477018"/>
              <a:ext cx="1348651" cy="15336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587F4CC-12F4-4E07-AD60-A8912C9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72" y="4853244"/>
              <a:ext cx="382630" cy="424029"/>
            </a:xfrm>
            <a:prstGeom prst="rect">
              <a:avLst/>
            </a:prstGeom>
          </p:spPr>
        </p:pic>
      </p:grpSp>
      <p:grpSp>
        <p:nvGrpSpPr>
          <p:cNvPr id="76" name="timeSpent">
            <a:extLst>
              <a:ext uri="{FF2B5EF4-FFF2-40B4-BE49-F238E27FC236}">
                <a16:creationId xmlns:a16="http://schemas.microsoft.com/office/drawing/2014/main" id="{82F1D0FE-240B-4E1D-9E80-C5A4B85D1F0A}"/>
              </a:ext>
            </a:extLst>
          </p:cNvPr>
          <p:cNvGrpSpPr/>
          <p:nvPr/>
        </p:nvGrpSpPr>
        <p:grpSpPr>
          <a:xfrm>
            <a:off x="290882" y="5427697"/>
            <a:ext cx="1528681" cy="682256"/>
            <a:chOff x="284477" y="5138691"/>
            <a:chExt cx="1461412" cy="640603"/>
          </a:xfrm>
        </p:grpSpPr>
        <p:sp>
          <p:nvSpPr>
            <p:cNvPr id="77" name="hText">
              <a:extLst>
                <a:ext uri="{FF2B5EF4-FFF2-40B4-BE49-F238E27FC236}">
                  <a16:creationId xmlns:a16="http://schemas.microsoft.com/office/drawing/2014/main" id="{81A5701E-3BBE-4836-9E05-E4A3712F197F}"/>
                </a:ext>
              </a:extLst>
            </p:cNvPr>
            <p:cNvSpPr txBox="1"/>
            <p:nvPr/>
          </p:nvSpPr>
          <p:spPr>
            <a:xfrm>
              <a:off x="804073" y="5151909"/>
              <a:ext cx="941816" cy="19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TIME SPENT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BB5CC55-752F-428A-BC0B-6DCA677EC287}"/>
                </a:ext>
              </a:extLst>
            </p:cNvPr>
            <p:cNvSpPr/>
            <p:nvPr/>
          </p:nvSpPr>
          <p:spPr>
            <a:xfrm>
              <a:off x="340149" y="5324112"/>
              <a:ext cx="1289304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vm">
              <a:extLst>
                <a:ext uri="{FF2B5EF4-FFF2-40B4-BE49-F238E27FC236}">
                  <a16:creationId xmlns:a16="http://schemas.microsoft.com/office/drawing/2014/main" id="{74FD01C2-74D7-4A95-BBE6-C491184B9506}"/>
                </a:ext>
              </a:extLst>
            </p:cNvPr>
            <p:cNvSpPr txBox="1"/>
            <p:nvPr/>
          </p:nvSpPr>
          <p:spPr>
            <a:xfrm>
              <a:off x="805877" y="5357796"/>
              <a:ext cx="516196" cy="1438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37%</a:t>
              </a:r>
            </a:p>
          </p:txBody>
        </p:sp>
        <p:sp>
          <p:nvSpPr>
            <p:cNvPr id="80" name="c">
              <a:extLst>
                <a:ext uri="{FF2B5EF4-FFF2-40B4-BE49-F238E27FC236}">
                  <a16:creationId xmlns:a16="http://schemas.microsoft.com/office/drawing/2014/main" id="{C18DBB9D-9020-483E-8051-704D1BCA125C}"/>
                </a:ext>
              </a:extLst>
            </p:cNvPr>
            <p:cNvSpPr txBox="1"/>
            <p:nvPr/>
          </p:nvSpPr>
          <p:spPr>
            <a:xfrm>
              <a:off x="1307990" y="5334896"/>
              <a:ext cx="320847" cy="1874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+2.7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11EFC60-F5A8-49B8-81D0-349D8C8A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3" y="5138691"/>
              <a:ext cx="558101" cy="640603"/>
            </a:xfrm>
            <a:prstGeom prst="rect">
              <a:avLst/>
            </a:prstGeom>
          </p:spPr>
        </p:pic>
        <p:sp>
          <p:nvSpPr>
            <p:cNvPr id="82" name="m">
              <a:extLst>
                <a:ext uri="{FF2B5EF4-FFF2-40B4-BE49-F238E27FC236}">
                  <a16:creationId xmlns:a16="http://schemas.microsoft.com/office/drawing/2014/main" id="{2A3F5C69-55E0-47A4-9D12-5AAE248F96DD}"/>
                </a:ext>
              </a:extLst>
            </p:cNvPr>
            <p:cNvSpPr txBox="1"/>
            <p:nvPr/>
          </p:nvSpPr>
          <p:spPr>
            <a:xfrm>
              <a:off x="284477" y="5373435"/>
              <a:ext cx="594057" cy="246685"/>
            </a:xfrm>
            <a:prstGeom prst="rect">
              <a:avLst/>
            </a:prstGeom>
            <a:noFill/>
          </p:spPr>
          <p:txBody>
            <a:bodyPr wrap="square" bIns="127000" rtlCol="0" anchor="ctr">
              <a:noAutofit/>
            </a:bodyPr>
            <a:lstStyle/>
            <a:p>
              <a:pPr algn="ctr">
                <a:lnSpc>
                  <a:spcPts val="600"/>
                </a:lnSpc>
                <a:spcAft>
                  <a:spcPts val="200"/>
                </a:spcAft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 – 5
 MIN</a:t>
              </a:r>
              <a:endParaRPr lang="en-US" sz="60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DollarsSpent">
            <a:extLst>
              <a:ext uri="{FF2B5EF4-FFF2-40B4-BE49-F238E27FC236}">
                <a16:creationId xmlns:a16="http://schemas.microsoft.com/office/drawing/2014/main" id="{C3083397-CC3C-489A-B556-2BC393F082A5}"/>
              </a:ext>
            </a:extLst>
          </p:cNvPr>
          <p:cNvGrpSpPr/>
          <p:nvPr/>
        </p:nvGrpSpPr>
        <p:grpSpPr>
          <a:xfrm>
            <a:off x="1802598" y="5493707"/>
            <a:ext cx="1735693" cy="659530"/>
            <a:chOff x="1802598" y="5493707"/>
            <a:chExt cx="1735693" cy="659530"/>
          </a:xfrm>
        </p:grpSpPr>
        <p:sp>
          <p:nvSpPr>
            <p:cNvPr id="84" name="hText">
              <a:extLst>
                <a:ext uri="{FF2B5EF4-FFF2-40B4-BE49-F238E27FC236}">
                  <a16:creationId xmlns:a16="http://schemas.microsoft.com/office/drawing/2014/main" id="{FD6A47A2-0FA0-48DB-9FF2-B9A5BF492AA6}"/>
                </a:ext>
              </a:extLst>
            </p:cNvPr>
            <p:cNvSpPr txBox="1"/>
            <p:nvPr/>
          </p:nvSpPr>
          <p:spPr>
            <a:xfrm>
              <a:off x="1802598" y="5529768"/>
              <a:ext cx="7417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DOLLARS SPENT</a:t>
              </a:r>
            </a:p>
          </p:txBody>
        </p:sp>
        <p:sp>
          <p:nvSpPr>
            <p:cNvPr id="85" name="vm">
              <a:extLst>
                <a:ext uri="{FF2B5EF4-FFF2-40B4-BE49-F238E27FC236}">
                  <a16:creationId xmlns:a16="http://schemas.microsoft.com/office/drawing/2014/main" id="{25BCD523-8DD9-4D07-9157-E1FC13787601}"/>
                </a:ext>
              </a:extLst>
            </p:cNvPr>
            <p:cNvSpPr txBox="1"/>
            <p:nvPr/>
          </p:nvSpPr>
          <p:spPr>
            <a:xfrm>
              <a:off x="1846596" y="5879600"/>
              <a:ext cx="739370" cy="153171"/>
            </a:xfrm>
            <a:prstGeom prst="rect">
              <a:avLst/>
            </a:prstGeom>
            <a:noFill/>
          </p:spPr>
          <p:txBody>
            <a:bodyPr wrap="square" bIns="63500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6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Average Per Basket</a:t>
              </a:r>
            </a:p>
          </p:txBody>
        </p:sp>
        <p:sp>
          <p:nvSpPr>
            <p:cNvPr id="86" name="c">
              <a:extLst>
                <a:ext uri="{FF2B5EF4-FFF2-40B4-BE49-F238E27FC236}">
                  <a16:creationId xmlns:a16="http://schemas.microsoft.com/office/drawing/2014/main" id="{2D70117A-2CED-41EB-BE63-90C550A9D59D}"/>
                </a:ext>
              </a:extLst>
            </p:cNvPr>
            <p:cNvSpPr txBox="1"/>
            <p:nvPr/>
          </p:nvSpPr>
          <p:spPr>
            <a:xfrm>
              <a:off x="2807613" y="5953647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-1.4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0E5AE92-3FF7-4A6E-BF46-989EB93E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638" y="5493707"/>
              <a:ext cx="948653" cy="494420"/>
            </a:xfrm>
            <a:prstGeom prst="rect">
              <a:avLst/>
            </a:prstGeom>
          </p:spPr>
        </p:pic>
        <p:sp>
          <p:nvSpPr>
            <p:cNvPr id="88" name="v">
              <a:extLst>
                <a:ext uri="{FF2B5EF4-FFF2-40B4-BE49-F238E27FC236}">
                  <a16:creationId xmlns:a16="http://schemas.microsoft.com/office/drawing/2014/main" id="{352138C2-E6B3-4D8A-8AF6-3BA2B5AEA3A5}"/>
                </a:ext>
              </a:extLst>
            </p:cNvPr>
            <p:cNvSpPr txBox="1"/>
            <p:nvPr/>
          </p:nvSpPr>
          <p:spPr>
            <a:xfrm>
              <a:off x="2824789" y="5680159"/>
              <a:ext cx="316546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9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$8</a:t>
              </a:r>
            </a:p>
          </p:txBody>
        </p:sp>
      </p:grpSp>
      <p:grpSp>
        <p:nvGrpSpPr>
          <p:cNvPr id="89" name="orderSummary">
            <a:extLst>
              <a:ext uri="{FF2B5EF4-FFF2-40B4-BE49-F238E27FC236}">
                <a16:creationId xmlns:a16="http://schemas.microsoft.com/office/drawing/2014/main" id="{AC877A87-893D-4CF2-9F2B-A78B6424982A}"/>
              </a:ext>
            </a:extLst>
          </p:cNvPr>
          <p:cNvGrpSpPr/>
          <p:nvPr/>
        </p:nvGrpSpPr>
        <p:grpSpPr>
          <a:xfrm>
            <a:off x="1778032" y="3126623"/>
            <a:ext cx="1488340" cy="1727928"/>
            <a:chOff x="1778032" y="3126623"/>
            <a:chExt cx="1488340" cy="1727928"/>
          </a:xfrm>
        </p:grpSpPr>
        <p:sp>
          <p:nvSpPr>
            <p:cNvPr id="90" name="m3">
              <a:extLst>
                <a:ext uri="{FF2B5EF4-FFF2-40B4-BE49-F238E27FC236}">
                  <a16:creationId xmlns:a16="http://schemas.microsoft.com/office/drawing/2014/main" id="{2EDB1E8C-ADC4-4CB9-9575-0D2DC6780E6A}"/>
                </a:ext>
              </a:extLst>
            </p:cNvPr>
            <p:cNvSpPr txBox="1"/>
            <p:nvPr/>
          </p:nvSpPr>
          <p:spPr>
            <a:xfrm>
              <a:off x="1778032" y="3126623"/>
              <a:ext cx="1011815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BASKET SUMMARY</a:t>
              </a:r>
            </a:p>
          </p:txBody>
        </p:sp>
        <p:sp>
          <p:nvSpPr>
            <p:cNvPr id="91" name="hText">
              <a:extLst>
                <a:ext uri="{FF2B5EF4-FFF2-40B4-BE49-F238E27FC236}">
                  <a16:creationId xmlns:a16="http://schemas.microsoft.com/office/drawing/2014/main" id="{77E37C4F-73E8-4968-AD1E-5F8F54D59EBA}"/>
                </a:ext>
              </a:extLst>
            </p:cNvPr>
            <p:cNvSpPr txBox="1"/>
            <p:nvPr/>
          </p:nvSpPr>
          <p:spPr>
            <a:xfrm>
              <a:off x="1802598" y="3355531"/>
              <a:ext cx="91284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ITEMS</a:t>
              </a:r>
            </a:p>
          </p:txBody>
        </p:sp>
        <p:sp>
          <p:nvSpPr>
            <p:cNvPr id="92" name="c3">
              <a:extLst>
                <a:ext uri="{FF2B5EF4-FFF2-40B4-BE49-F238E27FC236}">
                  <a16:creationId xmlns:a16="http://schemas.microsoft.com/office/drawing/2014/main" id="{B2822ABF-04BD-404D-BA6E-75818842F101}"/>
                </a:ext>
              </a:extLst>
            </p:cNvPr>
            <p:cNvSpPr txBox="1"/>
            <p:nvPr/>
          </p:nvSpPr>
          <p:spPr>
            <a:xfrm>
              <a:off x="2828609" y="449307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+3.8</a:t>
              </a:r>
            </a:p>
          </p:txBody>
        </p:sp>
        <p:sp>
          <p:nvSpPr>
            <p:cNvPr id="93" name="c2">
              <a:extLst>
                <a:ext uri="{FF2B5EF4-FFF2-40B4-BE49-F238E27FC236}">
                  <a16:creationId xmlns:a16="http://schemas.microsoft.com/office/drawing/2014/main" id="{56341DC3-DE06-4CC4-9EFF-A8425A617199}"/>
                </a:ext>
              </a:extLst>
            </p:cNvPr>
            <p:cNvSpPr txBox="1"/>
            <p:nvPr/>
          </p:nvSpPr>
          <p:spPr>
            <a:xfrm>
              <a:off x="2828609" y="4084210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-2.5</a:t>
              </a:r>
            </a:p>
          </p:txBody>
        </p:sp>
        <p:sp>
          <p:nvSpPr>
            <p:cNvPr id="94" name="vm1">
              <a:extLst>
                <a:ext uri="{FF2B5EF4-FFF2-40B4-BE49-F238E27FC236}">
                  <a16:creationId xmlns:a16="http://schemas.microsoft.com/office/drawing/2014/main" id="{74B36797-F3D3-43BE-9163-2249DC100A63}"/>
                </a:ext>
              </a:extLst>
            </p:cNvPr>
            <p:cNvSpPr txBox="1"/>
            <p:nvPr/>
          </p:nvSpPr>
          <p:spPr>
            <a:xfrm>
              <a:off x="2178854" y="367443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22%</a:t>
              </a:r>
            </a:p>
            <a:p>
              <a:pPr>
                <a:lnSpc>
                  <a:spcPts val="8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Gasoline/Diesel</a:t>
              </a:r>
            </a:p>
          </p:txBody>
        </p:sp>
        <p:sp>
          <p:nvSpPr>
            <p:cNvPr id="95" name="vm2">
              <a:extLst>
                <a:ext uri="{FF2B5EF4-FFF2-40B4-BE49-F238E27FC236}">
                  <a16:creationId xmlns:a16="http://schemas.microsoft.com/office/drawing/2014/main" id="{7352A280-ADD5-44B2-A9A7-BBDB6CB35656}"/>
                </a:ext>
              </a:extLst>
            </p:cNvPr>
            <p:cNvSpPr txBox="1"/>
            <p:nvPr/>
          </p:nvSpPr>
          <p:spPr>
            <a:xfrm>
              <a:off x="2178854" y="409754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19%</a:t>
              </a:r>
            </a:p>
            <a:p>
              <a:pPr>
                <a:lnSpc>
                  <a:spcPts val="8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Carbonated Soft Drinks</a:t>
              </a:r>
            </a:p>
          </p:txBody>
        </p:sp>
        <p:sp>
          <p:nvSpPr>
            <p:cNvPr id="96" name="vm3">
              <a:extLst>
                <a:ext uri="{FF2B5EF4-FFF2-40B4-BE49-F238E27FC236}">
                  <a16:creationId xmlns:a16="http://schemas.microsoft.com/office/drawing/2014/main" id="{FB2EF73E-688E-4727-B41B-C6BE2E72009C}"/>
                </a:ext>
              </a:extLst>
            </p:cNvPr>
            <p:cNvSpPr txBox="1"/>
            <p:nvPr/>
          </p:nvSpPr>
          <p:spPr>
            <a:xfrm>
              <a:off x="2178854" y="451037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18%</a:t>
              </a:r>
            </a:p>
            <a:p>
              <a:pPr>
                <a:lnSpc>
                  <a:spcPts val="8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Coffee</a:t>
              </a:r>
            </a:p>
          </p:txBody>
        </p:sp>
        <p:pic>
          <p:nvPicPr>
            <p:cNvPr id="97" name="Picture1">
              <a:extLst>
                <a:ext uri="{FF2B5EF4-FFF2-40B4-BE49-F238E27FC236}">
                  <a16:creationId xmlns:a16="http://schemas.microsoft.com/office/drawing/2014/main" id="{FCED28F3-157E-4FAA-B1B3-8F8CCACD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3707096"/>
              <a:ext cx="230400" cy="231816"/>
            </a:xfrm>
            <a:prstGeom prst="rect">
              <a:avLst/>
            </a:prstGeom>
          </p:spPr>
        </p:pic>
        <p:pic>
          <p:nvPicPr>
            <p:cNvPr id="98" name="Picture2">
              <a:extLst>
                <a:ext uri="{FF2B5EF4-FFF2-40B4-BE49-F238E27FC236}">
                  <a16:creationId xmlns:a16="http://schemas.microsoft.com/office/drawing/2014/main" id="{D16E7240-E403-45E4-8DE5-6B7E2F81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4148642"/>
              <a:ext cx="230400" cy="230400"/>
            </a:xfrm>
            <a:prstGeom prst="rect">
              <a:avLst/>
            </a:prstGeom>
          </p:spPr>
        </p:pic>
        <p:pic>
          <p:nvPicPr>
            <p:cNvPr id="99" name="Picture3">
              <a:extLst>
                <a:ext uri="{FF2B5EF4-FFF2-40B4-BE49-F238E27FC236}">
                  <a16:creationId xmlns:a16="http://schemas.microsoft.com/office/drawing/2014/main" id="{C5A81A53-0A57-4F82-8A35-068375FC4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4545747"/>
              <a:ext cx="230400" cy="230400"/>
            </a:xfrm>
            <a:prstGeom prst="rect">
              <a:avLst/>
            </a:prstGeom>
          </p:spPr>
        </p:pic>
        <p:sp>
          <p:nvSpPr>
            <p:cNvPr id="100" name="c1">
              <a:extLst>
                <a:ext uri="{FF2B5EF4-FFF2-40B4-BE49-F238E27FC236}">
                  <a16:creationId xmlns:a16="http://schemas.microsoft.com/office/drawing/2014/main" id="{B9B45935-3460-42ED-976E-C7695C734BA4}"/>
                </a:ext>
              </a:extLst>
            </p:cNvPr>
            <p:cNvSpPr txBox="1"/>
            <p:nvPr/>
          </p:nvSpPr>
          <p:spPr>
            <a:xfrm>
              <a:off x="2828609" y="3650934"/>
              <a:ext cx="354684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-13.5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098B983-4418-45DE-9C0E-BF648FAA0832}"/>
              </a:ext>
            </a:extLst>
          </p:cNvPr>
          <p:cNvSpPr/>
          <p:nvPr/>
        </p:nvSpPr>
        <p:spPr>
          <a:xfrm>
            <a:off x="1887727" y="3524533"/>
            <a:ext cx="1214742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8F0016-C408-4D3D-8E06-77F8F77D9412}"/>
              </a:ext>
            </a:extLst>
          </p:cNvPr>
          <p:cNvSpPr txBox="1"/>
          <p:nvPr/>
        </p:nvSpPr>
        <p:spPr>
          <a:xfrm>
            <a:off x="5867588" y="2653115"/>
            <a:ext cx="126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SHOP</a:t>
            </a:r>
          </a:p>
        </p:txBody>
      </p:sp>
      <p:sp>
        <p:nvSpPr>
          <p:cNvPr id="103" name="hText">
            <a:extLst>
              <a:ext uri="{FF2B5EF4-FFF2-40B4-BE49-F238E27FC236}">
                <a16:creationId xmlns:a16="http://schemas.microsoft.com/office/drawing/2014/main" id="{845CEDC8-F766-49C4-BCC8-FCF6B2BE1AE3}"/>
              </a:ext>
            </a:extLst>
          </p:cNvPr>
          <p:cNvSpPr txBox="1"/>
          <p:nvPr/>
        </p:nvSpPr>
        <p:spPr>
          <a:xfrm>
            <a:off x="8619278" y="2509606"/>
            <a:ext cx="787395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8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TRIP MISSION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FDAA9D-2D83-4C86-A906-2290A2506772}"/>
              </a:ext>
            </a:extLst>
          </p:cNvPr>
          <p:cNvSpPr/>
          <p:nvPr/>
        </p:nvSpPr>
        <p:spPr>
          <a:xfrm>
            <a:off x="8700457" y="2652856"/>
            <a:ext cx="881705" cy="15334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F586C574-9FC5-4460-8EB1-56A1D63699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03"/>
          <a:stretch>
            <a:fillRect/>
          </a:stretch>
        </p:blipFill>
        <p:spPr>
          <a:xfrm>
            <a:off x="3506402" y="2743200"/>
            <a:ext cx="1181008" cy="163649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F421D74-94CA-49BA-88E2-651C64F131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63" y="4209953"/>
            <a:ext cx="405278" cy="41741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542D410-090C-4A46-BACD-EB06AC620D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6019" y="5577479"/>
            <a:ext cx="405278" cy="4174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B516E4F-5008-4A39-A26D-447C233922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19" y="4862668"/>
            <a:ext cx="1848825" cy="1406183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9874624E-15D7-4C6E-A5EA-ED72E517B82A}"/>
              </a:ext>
            </a:extLst>
          </p:cNvPr>
          <p:cNvSpPr/>
          <p:nvPr/>
        </p:nvSpPr>
        <p:spPr>
          <a:xfrm>
            <a:off x="5728446" y="5240073"/>
            <a:ext cx="3492398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0" name="satisfaction">
            <a:extLst>
              <a:ext uri="{FF2B5EF4-FFF2-40B4-BE49-F238E27FC236}">
                <a16:creationId xmlns:a16="http://schemas.microsoft.com/office/drawing/2014/main" id="{877007F4-E6B6-4A94-B7FA-331276087974}"/>
              </a:ext>
            </a:extLst>
          </p:cNvPr>
          <p:cNvGrpSpPr/>
          <p:nvPr/>
        </p:nvGrpSpPr>
        <p:grpSpPr>
          <a:xfrm>
            <a:off x="5597152" y="5049248"/>
            <a:ext cx="3767400" cy="1219604"/>
            <a:chOff x="5597152" y="5049248"/>
            <a:chExt cx="3767400" cy="1219604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C1FDD45-10C9-4012-B39F-5CA9CF5BE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206" y="5049248"/>
              <a:ext cx="3723984" cy="1219604"/>
            </a:xfrm>
            <a:prstGeom prst="rect">
              <a:avLst/>
            </a:prstGeom>
          </p:spPr>
        </p:pic>
        <p:sp>
          <p:nvSpPr>
            <p:cNvPr id="112" name="hText">
              <a:extLst>
                <a:ext uri="{FF2B5EF4-FFF2-40B4-BE49-F238E27FC236}">
                  <a16:creationId xmlns:a16="http://schemas.microsoft.com/office/drawing/2014/main" id="{66EE9086-1086-4A96-B892-811AE7A0D1BC}"/>
                </a:ext>
              </a:extLst>
            </p:cNvPr>
            <p:cNvSpPr txBox="1"/>
            <p:nvPr/>
          </p:nvSpPr>
          <p:spPr>
            <a:xfrm>
              <a:off x="5629343" y="5063226"/>
              <a:ext cx="148177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SATISFACTION DRIVERS</a:t>
              </a:r>
            </a:p>
          </p:txBody>
        </p:sp>
        <p:sp>
          <p:nvSpPr>
            <p:cNvPr id="113" name="vm1">
              <a:extLst>
                <a:ext uri="{FF2B5EF4-FFF2-40B4-BE49-F238E27FC236}">
                  <a16:creationId xmlns:a16="http://schemas.microsoft.com/office/drawing/2014/main" id="{C8AF6A56-C188-4354-847D-6A233365C572}"/>
                </a:ext>
              </a:extLst>
            </p:cNvPr>
            <p:cNvSpPr txBox="1"/>
            <p:nvPr/>
          </p:nvSpPr>
          <p:spPr>
            <a:xfrm>
              <a:off x="5597152" y="5760533"/>
              <a:ext cx="634154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Product </a:t>
              </a:r>
            </a:p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Selection</a:t>
              </a:r>
            </a:p>
            <a:p>
              <a:pPr algn="ctr"/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86%</a:t>
              </a:r>
            </a:p>
          </p:txBody>
        </p:sp>
        <p:sp>
          <p:nvSpPr>
            <p:cNvPr id="114" name="c1">
              <a:extLst>
                <a:ext uri="{FF2B5EF4-FFF2-40B4-BE49-F238E27FC236}">
                  <a16:creationId xmlns:a16="http://schemas.microsoft.com/office/drawing/2014/main" id="{E33A08FD-6FCD-4BB6-9A5D-D3A176BEB000}"/>
                </a:ext>
              </a:extLst>
            </p:cNvPr>
            <p:cNvSpPr txBox="1"/>
            <p:nvPr/>
          </p:nvSpPr>
          <p:spPr>
            <a:xfrm>
              <a:off x="5746421" y="6043336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+0.1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6710433-D05A-46DA-8CF2-FDF85488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262" y="5319318"/>
              <a:ext cx="199934" cy="375417"/>
            </a:xfrm>
            <a:prstGeom prst="rect">
              <a:avLst/>
            </a:prstGeom>
          </p:spPr>
        </p:pic>
        <p:sp>
          <p:nvSpPr>
            <p:cNvPr id="116" name="c2">
              <a:extLst>
                <a:ext uri="{FF2B5EF4-FFF2-40B4-BE49-F238E27FC236}">
                  <a16:creationId xmlns:a16="http://schemas.microsoft.com/office/drawing/2014/main" id="{9E537506-880D-4415-9FF3-1ACFC17194C1}"/>
                </a:ext>
              </a:extLst>
            </p:cNvPr>
            <p:cNvSpPr txBox="1"/>
            <p:nvPr/>
          </p:nvSpPr>
          <p:spPr>
            <a:xfrm>
              <a:off x="6371574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-0.9</a:t>
              </a:r>
            </a:p>
          </p:txBody>
        </p:sp>
        <p:sp>
          <p:nvSpPr>
            <p:cNvPr id="117" name="vm2">
              <a:extLst>
                <a:ext uri="{FF2B5EF4-FFF2-40B4-BE49-F238E27FC236}">
                  <a16:creationId xmlns:a16="http://schemas.microsoft.com/office/drawing/2014/main" id="{8A4C4779-316A-4342-BBEB-576878856C37}"/>
                </a:ext>
              </a:extLst>
            </p:cNvPr>
            <p:cNvSpPr txBox="1"/>
            <p:nvPr/>
          </p:nvSpPr>
          <p:spPr>
            <a:xfrm>
              <a:off x="6213092" y="5760533"/>
              <a:ext cx="605989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Product </a:t>
              </a:r>
            </a:p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Pricing</a:t>
              </a:r>
            </a:p>
            <a:p>
              <a:pPr algn="ctr"/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79%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AD6E119-7156-4799-AEAD-75F9FCCD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35" y="5417459"/>
              <a:ext cx="513303" cy="277277"/>
            </a:xfrm>
            <a:prstGeom prst="rect">
              <a:avLst/>
            </a:prstGeom>
          </p:spPr>
        </p:pic>
        <p:sp>
          <p:nvSpPr>
            <p:cNvPr id="119" name="c3">
              <a:extLst>
                <a:ext uri="{FF2B5EF4-FFF2-40B4-BE49-F238E27FC236}">
                  <a16:creationId xmlns:a16="http://schemas.microsoft.com/office/drawing/2014/main" id="{56FCDF05-7C3D-4223-8A41-98959AAE0A6E}"/>
                </a:ext>
              </a:extLst>
            </p:cNvPr>
            <p:cNvSpPr txBox="1"/>
            <p:nvPr/>
          </p:nvSpPr>
          <p:spPr>
            <a:xfrm>
              <a:off x="6999562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-1.5</a:t>
              </a:r>
            </a:p>
          </p:txBody>
        </p:sp>
        <p:sp>
          <p:nvSpPr>
            <p:cNvPr id="120" name="vm3">
              <a:extLst>
                <a:ext uri="{FF2B5EF4-FFF2-40B4-BE49-F238E27FC236}">
                  <a16:creationId xmlns:a16="http://schemas.microsoft.com/office/drawing/2014/main" id="{7063739D-5532-4CB3-B2E8-16C8D896AF5B}"/>
                </a:ext>
              </a:extLst>
            </p:cNvPr>
            <p:cNvSpPr txBox="1"/>
            <p:nvPr/>
          </p:nvSpPr>
          <p:spPr>
            <a:xfrm>
              <a:off x="6822032" y="5763696"/>
              <a:ext cx="660611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Service by</a:t>
              </a:r>
            </a:p>
            <a:p>
              <a:pPr algn="ctr">
                <a:lnSpc>
                  <a:spcPts val="600"/>
                </a:lnSpc>
              </a:pPr>
              <a:r>
                <a:rPr lang="en-US" sz="7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Employees</a:t>
              </a:r>
            </a:p>
            <a:p>
              <a:pPr algn="ctr"/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86%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805993EE-7B9F-49A9-8A38-23C4C1D9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652" y="5334648"/>
              <a:ext cx="276008" cy="352065"/>
            </a:xfrm>
            <a:prstGeom prst="rect">
              <a:avLst/>
            </a:prstGeom>
          </p:spPr>
        </p:pic>
        <p:sp>
          <p:nvSpPr>
            <p:cNvPr id="122" name="c4">
              <a:extLst>
                <a:ext uri="{FF2B5EF4-FFF2-40B4-BE49-F238E27FC236}">
                  <a16:creationId xmlns:a16="http://schemas.microsoft.com/office/drawing/2014/main" id="{9944D50F-EFD3-47C3-8D9F-1CD31928C35F}"/>
                </a:ext>
              </a:extLst>
            </p:cNvPr>
            <p:cNvSpPr txBox="1"/>
            <p:nvPr/>
          </p:nvSpPr>
          <p:spPr>
            <a:xfrm>
              <a:off x="7601848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-1.6</a:t>
              </a:r>
            </a:p>
          </p:txBody>
        </p:sp>
        <p:sp>
          <p:nvSpPr>
            <p:cNvPr id="123" name="vm4">
              <a:extLst>
                <a:ext uri="{FF2B5EF4-FFF2-40B4-BE49-F238E27FC236}">
                  <a16:creationId xmlns:a16="http://schemas.microsoft.com/office/drawing/2014/main" id="{13B12172-B27F-4709-B81F-0CD04FD71AB6}"/>
                </a:ext>
              </a:extLst>
            </p:cNvPr>
            <p:cNvSpPr txBox="1"/>
            <p:nvPr/>
          </p:nvSpPr>
          <p:spPr>
            <a:xfrm>
              <a:off x="7390319" y="5760533"/>
              <a:ext cx="733247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Check-out</a:t>
              </a:r>
            </a:p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Experience</a:t>
              </a:r>
            </a:p>
            <a:p>
              <a:pPr algn="ctr"/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87%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B8596527-30B7-4409-ACDD-947424A8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793" y="5304410"/>
              <a:ext cx="430300" cy="388829"/>
            </a:xfrm>
            <a:prstGeom prst="rect">
              <a:avLst/>
            </a:prstGeom>
          </p:spPr>
        </p:pic>
        <p:sp>
          <p:nvSpPr>
            <p:cNvPr id="125" name="c5">
              <a:extLst>
                <a:ext uri="{FF2B5EF4-FFF2-40B4-BE49-F238E27FC236}">
                  <a16:creationId xmlns:a16="http://schemas.microsoft.com/office/drawing/2014/main" id="{E63BA3B4-D23E-46B8-8A14-099F7D770051}"/>
                </a:ext>
              </a:extLst>
            </p:cNvPr>
            <p:cNvSpPr txBox="1"/>
            <p:nvPr/>
          </p:nvSpPr>
          <p:spPr>
            <a:xfrm>
              <a:off x="8269179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-0.7</a:t>
              </a:r>
            </a:p>
          </p:txBody>
        </p:sp>
        <p:sp>
          <p:nvSpPr>
            <p:cNvPr id="126" name="vm5">
              <a:extLst>
                <a:ext uri="{FF2B5EF4-FFF2-40B4-BE49-F238E27FC236}">
                  <a16:creationId xmlns:a16="http://schemas.microsoft.com/office/drawing/2014/main" id="{70B10EE1-4284-4E66-9B77-2D83145FCAA5}"/>
                </a:ext>
              </a:extLst>
            </p:cNvPr>
            <p:cNvSpPr txBox="1"/>
            <p:nvPr/>
          </p:nvSpPr>
          <p:spPr>
            <a:xfrm>
              <a:off x="8025479" y="5765594"/>
              <a:ext cx="813728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Overall Store</a:t>
              </a:r>
            </a:p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Atmosphere</a:t>
              </a:r>
            </a:p>
            <a:p>
              <a:pPr algn="ctr"/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83%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9AEF6353-2500-45BE-97B1-056C10EE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731" y="5304410"/>
              <a:ext cx="413088" cy="388829"/>
            </a:xfrm>
            <a:prstGeom prst="rect">
              <a:avLst/>
            </a:prstGeom>
          </p:spPr>
        </p:pic>
        <p:sp>
          <p:nvSpPr>
            <p:cNvPr id="128" name="c6">
              <a:extLst>
                <a:ext uri="{FF2B5EF4-FFF2-40B4-BE49-F238E27FC236}">
                  <a16:creationId xmlns:a16="http://schemas.microsoft.com/office/drawing/2014/main" id="{155C1EA6-ED90-46D5-83E6-96AE8F4003AE}"/>
                </a:ext>
              </a:extLst>
            </p:cNvPr>
            <p:cNvSpPr txBox="1"/>
            <p:nvPr/>
          </p:nvSpPr>
          <p:spPr>
            <a:xfrm>
              <a:off x="8852368" y="6043336"/>
              <a:ext cx="291121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129" name="vm6">
              <a:extLst>
                <a:ext uri="{FF2B5EF4-FFF2-40B4-BE49-F238E27FC236}">
                  <a16:creationId xmlns:a16="http://schemas.microsoft.com/office/drawing/2014/main" id="{2B78692E-F8A6-4D44-A3AD-B4B3DAAE9094}"/>
                </a:ext>
              </a:extLst>
            </p:cNvPr>
            <p:cNvSpPr txBox="1"/>
            <p:nvPr/>
          </p:nvSpPr>
          <p:spPr>
            <a:xfrm>
              <a:off x="8631305" y="5760533"/>
              <a:ext cx="733247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Ease of</a:t>
              </a:r>
            </a:p>
            <a:p>
              <a:pPr algn="ctr">
                <a:lnSpc>
                  <a:spcPts val="6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Shopping</a:t>
              </a:r>
            </a:p>
            <a:p>
              <a:pPr algn="ctr"/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92%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5E796719-6DC6-48C0-8D76-5D7AC77F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8908" y="5286399"/>
              <a:ext cx="438042" cy="401954"/>
            </a:xfrm>
            <a:prstGeom prst="rect">
              <a:avLst/>
            </a:prstGeom>
          </p:spPr>
        </p:pic>
      </p:grpSp>
      <p:grpSp>
        <p:nvGrpSpPr>
          <p:cNvPr id="131" name="overallSatisfaction">
            <a:extLst>
              <a:ext uri="{FF2B5EF4-FFF2-40B4-BE49-F238E27FC236}">
                <a16:creationId xmlns:a16="http://schemas.microsoft.com/office/drawing/2014/main" id="{392DD971-707E-4B40-B6DB-166A314714D6}"/>
              </a:ext>
            </a:extLst>
          </p:cNvPr>
          <p:cNvGrpSpPr/>
          <p:nvPr/>
        </p:nvGrpSpPr>
        <p:grpSpPr>
          <a:xfrm>
            <a:off x="4215782" y="5078323"/>
            <a:ext cx="1281615" cy="1009216"/>
            <a:chOff x="4215782" y="5078323"/>
            <a:chExt cx="1281615" cy="1009216"/>
          </a:xfrm>
        </p:grpSpPr>
        <p:sp>
          <p:nvSpPr>
            <p:cNvPr id="132" name="hText">
              <a:extLst>
                <a:ext uri="{FF2B5EF4-FFF2-40B4-BE49-F238E27FC236}">
                  <a16:creationId xmlns:a16="http://schemas.microsoft.com/office/drawing/2014/main" id="{9E75547F-83EE-4CE1-83EC-BDCD103EE29D}"/>
                </a:ext>
              </a:extLst>
            </p:cNvPr>
            <p:cNvSpPr txBox="1"/>
            <p:nvPr/>
          </p:nvSpPr>
          <p:spPr>
            <a:xfrm>
              <a:off x="4215782" y="5078323"/>
              <a:ext cx="11343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OVERALL SATISFACTION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1FB9932-664B-48BA-B322-1EE5965A4D9D}"/>
                </a:ext>
              </a:extLst>
            </p:cNvPr>
            <p:cNvSpPr/>
            <p:nvPr/>
          </p:nvSpPr>
          <p:spPr>
            <a:xfrm>
              <a:off x="4314886" y="5343247"/>
              <a:ext cx="1068154" cy="15217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vm">
              <a:extLst>
                <a:ext uri="{FF2B5EF4-FFF2-40B4-BE49-F238E27FC236}">
                  <a16:creationId xmlns:a16="http://schemas.microsoft.com/office/drawing/2014/main" id="{14BCB867-AE01-4EC8-A715-043942628AEC}"/>
                </a:ext>
              </a:extLst>
            </p:cNvPr>
            <p:cNvSpPr txBox="1"/>
            <p:nvPr/>
          </p:nvSpPr>
          <p:spPr>
            <a:xfrm>
              <a:off x="4787538" y="5569861"/>
              <a:ext cx="709859" cy="40784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91%</a:t>
              </a:r>
            </a:p>
            <a:p>
              <a:pPr>
                <a:lnSpc>
                  <a:spcPts val="8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Satisfied </a:t>
              </a:r>
              <a:r>
                <a:rPr lang="en-US" sz="7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(Top 2 Box)</a:t>
              </a: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c">
              <a:extLst>
                <a:ext uri="{FF2B5EF4-FFF2-40B4-BE49-F238E27FC236}">
                  <a16:creationId xmlns:a16="http://schemas.microsoft.com/office/drawing/2014/main" id="{F6AB982D-DDEE-4D6E-A61A-A4136CB563D6}"/>
                </a:ext>
              </a:extLst>
            </p:cNvPr>
            <p:cNvSpPr txBox="1"/>
            <p:nvPr/>
          </p:nvSpPr>
          <p:spPr>
            <a:xfrm>
              <a:off x="5186996" y="5558508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-0.2</a:t>
              </a:r>
            </a:p>
          </p:txBody>
        </p:sp>
        <p:graphicFrame>
          <p:nvGraphicFramePr>
            <p:cNvPr id="136" name="chart">
              <a:extLst>
                <a:ext uri="{FF2B5EF4-FFF2-40B4-BE49-F238E27FC236}">
                  <a16:creationId xmlns:a16="http://schemas.microsoft.com/office/drawing/2014/main" id="{1A99D79C-6CB7-4A0D-B176-1DD1697D3788}"/>
                </a:ext>
              </a:extLst>
            </p:cNvPr>
            <p:cNvGraphicFramePr/>
            <p:nvPr/>
          </p:nvGraphicFramePr>
          <p:xfrm>
            <a:off x="4225282" y="5482708"/>
            <a:ext cx="650840" cy="60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14C829-8FE7-4897-8DCF-98E1806A7647}"/>
              </a:ext>
            </a:extLst>
          </p:cNvPr>
          <p:cNvSpPr/>
          <p:nvPr/>
        </p:nvSpPr>
        <p:spPr>
          <a:xfrm>
            <a:off x="10904337" y="5251608"/>
            <a:ext cx="910253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postvist">
            <a:extLst>
              <a:ext uri="{FF2B5EF4-FFF2-40B4-BE49-F238E27FC236}">
                <a16:creationId xmlns:a16="http://schemas.microsoft.com/office/drawing/2014/main" id="{ADFC4EB3-E31F-4A5E-AA94-7B4C470AA3D1}"/>
              </a:ext>
            </a:extLst>
          </p:cNvPr>
          <p:cNvGrpSpPr/>
          <p:nvPr/>
        </p:nvGrpSpPr>
        <p:grpSpPr>
          <a:xfrm>
            <a:off x="9790921" y="4464643"/>
            <a:ext cx="2862810" cy="1226077"/>
            <a:chOff x="9790921" y="4464643"/>
            <a:chExt cx="2862810" cy="1226077"/>
          </a:xfrm>
        </p:grpSpPr>
        <p:sp>
          <p:nvSpPr>
            <p:cNvPr id="139" name="hText">
              <a:extLst>
                <a:ext uri="{FF2B5EF4-FFF2-40B4-BE49-F238E27FC236}">
                  <a16:creationId xmlns:a16="http://schemas.microsoft.com/office/drawing/2014/main" id="{2B7F9FD5-8455-4CB3-9056-EB7094CFE1C5}"/>
                </a:ext>
              </a:extLst>
            </p:cNvPr>
            <p:cNvSpPr txBox="1"/>
            <p:nvPr/>
          </p:nvSpPr>
          <p:spPr>
            <a:xfrm>
              <a:off x="10805234" y="4986684"/>
              <a:ext cx="970295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LOCATION AFTER TRIP</a:t>
              </a:r>
            </a:p>
          </p:txBody>
        </p:sp>
        <p:sp>
          <p:nvSpPr>
            <p:cNvPr id="140" name="vm">
              <a:extLst>
                <a:ext uri="{FF2B5EF4-FFF2-40B4-BE49-F238E27FC236}">
                  <a16:creationId xmlns:a16="http://schemas.microsoft.com/office/drawing/2014/main" id="{AD53A567-6E2C-422B-A034-C2FF64EB5138}"/>
                </a:ext>
              </a:extLst>
            </p:cNvPr>
            <p:cNvSpPr txBox="1"/>
            <p:nvPr/>
          </p:nvSpPr>
          <p:spPr>
            <a:xfrm>
              <a:off x="10808048" y="5312588"/>
              <a:ext cx="996473" cy="31959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61%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141" name="c">
              <a:extLst>
                <a:ext uri="{FF2B5EF4-FFF2-40B4-BE49-F238E27FC236}">
                  <a16:creationId xmlns:a16="http://schemas.microsoft.com/office/drawing/2014/main" id="{B8E6CF7E-F807-4832-8311-F54697F0B41D}"/>
                </a:ext>
              </a:extLst>
            </p:cNvPr>
            <p:cNvSpPr txBox="1"/>
            <p:nvPr/>
          </p:nvSpPr>
          <p:spPr>
            <a:xfrm>
              <a:off x="11364118" y="5291437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+1.1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D9AD52F-6877-4D2E-BE9F-BC08D3A94392}"/>
                </a:ext>
              </a:extLst>
            </p:cNvPr>
            <p:cNvSpPr txBox="1"/>
            <p:nvPr/>
          </p:nvSpPr>
          <p:spPr>
            <a:xfrm>
              <a:off x="10794601" y="4599022"/>
              <a:ext cx="185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POST-SHOP</a:t>
              </a:r>
            </a:p>
          </p:txBody>
        </p:sp>
        <p:pic>
          <p:nvPicPr>
            <p:cNvPr id="143" name="img">
              <a:extLst>
                <a:ext uri="{FF2B5EF4-FFF2-40B4-BE49-F238E27FC236}">
                  <a16:creationId xmlns:a16="http://schemas.microsoft.com/office/drawing/2014/main" id="{DF4E6ADE-74F5-436C-97CB-DD5CE7A7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921" y="4754809"/>
              <a:ext cx="1014916" cy="935911"/>
            </a:xfrm>
            <a:prstGeom prst="rect">
              <a:avLst/>
            </a:prstGeom>
          </p:spPr>
        </p:pic>
        <p:pic>
          <p:nvPicPr>
            <p:cNvPr id="144" name="Picture 143" hidden="1">
              <a:extLst>
                <a:ext uri="{FF2B5EF4-FFF2-40B4-BE49-F238E27FC236}">
                  <a16:creationId xmlns:a16="http://schemas.microsoft.com/office/drawing/2014/main" id="{74DCBCF3-C2CF-425C-9C06-97D9F928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9451" y="4464643"/>
              <a:ext cx="297230" cy="309224"/>
            </a:xfrm>
            <a:prstGeom prst="rect">
              <a:avLst/>
            </a:prstGeom>
          </p:spPr>
        </p:pic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53CED8-9037-458E-B2DF-714230E275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0099" y="5584789"/>
            <a:ext cx="405278" cy="41741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ECBF413-2A94-4F98-AEEF-78E4B619AD8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2728670"/>
            <a:ext cx="1342023" cy="1715532"/>
          </a:xfrm>
          <a:prstGeom prst="rect">
            <a:avLst/>
          </a:prstGeom>
        </p:spPr>
      </p:pic>
      <p:sp>
        <p:nvSpPr>
          <p:cNvPr id="147" name="hText">
            <a:extLst>
              <a:ext uri="{FF2B5EF4-FFF2-40B4-BE49-F238E27FC236}">
                <a16:creationId xmlns:a16="http://schemas.microsoft.com/office/drawing/2014/main" id="{CD2DC91A-1F4A-4B0D-AF30-D4A4D90647DE}"/>
              </a:ext>
            </a:extLst>
          </p:cNvPr>
          <p:cNvSpPr txBox="1"/>
          <p:nvPr/>
        </p:nvSpPr>
        <p:spPr>
          <a:xfrm>
            <a:off x="10715905" y="2761693"/>
            <a:ext cx="98350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8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DESTINATION ITEM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C8ABFA3-CF2E-44AA-BD86-7E8672554D48}"/>
              </a:ext>
            </a:extLst>
          </p:cNvPr>
          <p:cNvSpPr/>
          <p:nvPr/>
        </p:nvSpPr>
        <p:spPr>
          <a:xfrm>
            <a:off x="10541103" y="3036251"/>
            <a:ext cx="985479" cy="15334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destinationItems">
            <a:extLst>
              <a:ext uri="{FF2B5EF4-FFF2-40B4-BE49-F238E27FC236}">
                <a16:creationId xmlns:a16="http://schemas.microsoft.com/office/drawing/2014/main" id="{A9032B54-3B75-41B8-B8E0-E9E367A7A512}"/>
              </a:ext>
            </a:extLst>
          </p:cNvPr>
          <p:cNvGrpSpPr/>
          <p:nvPr/>
        </p:nvGrpSpPr>
        <p:grpSpPr>
          <a:xfrm>
            <a:off x="10465264" y="3065438"/>
            <a:ext cx="1234141" cy="1200269"/>
            <a:chOff x="10465264" y="3065438"/>
            <a:chExt cx="1234141" cy="1200269"/>
          </a:xfrm>
        </p:grpSpPr>
        <p:sp>
          <p:nvSpPr>
            <p:cNvPr id="150" name="vm1">
              <a:extLst>
                <a:ext uri="{FF2B5EF4-FFF2-40B4-BE49-F238E27FC236}">
                  <a16:creationId xmlns:a16="http://schemas.microsoft.com/office/drawing/2014/main" id="{1BF83BF3-495B-47A3-994B-49A0D7D1C512}"/>
                </a:ext>
              </a:extLst>
            </p:cNvPr>
            <p:cNvSpPr txBox="1"/>
            <p:nvPr/>
          </p:nvSpPr>
          <p:spPr>
            <a:xfrm>
              <a:off x="10667257" y="3094631"/>
              <a:ext cx="1032148" cy="41049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14%</a:t>
              </a:r>
            </a:p>
            <a:p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Coffee</a:t>
              </a:r>
            </a:p>
          </p:txBody>
        </p:sp>
        <p:sp>
          <p:nvSpPr>
            <p:cNvPr id="151" name="c1">
              <a:extLst>
                <a:ext uri="{FF2B5EF4-FFF2-40B4-BE49-F238E27FC236}">
                  <a16:creationId xmlns:a16="http://schemas.microsoft.com/office/drawing/2014/main" id="{C7898E3E-5AED-4399-87D1-5C5244E690C3}"/>
                </a:ext>
              </a:extLst>
            </p:cNvPr>
            <p:cNvSpPr txBox="1"/>
            <p:nvPr/>
          </p:nvSpPr>
          <p:spPr>
            <a:xfrm>
              <a:off x="11187288" y="306543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+3.6</a:t>
              </a:r>
            </a:p>
          </p:txBody>
        </p:sp>
        <p:pic>
          <p:nvPicPr>
            <p:cNvPr id="152" name="Picture1">
              <a:extLst>
                <a:ext uri="{FF2B5EF4-FFF2-40B4-BE49-F238E27FC236}">
                  <a16:creationId xmlns:a16="http://schemas.microsoft.com/office/drawing/2014/main" id="{B0CAAC01-3A5F-4839-9DB5-4C5AA779D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111332"/>
              <a:ext cx="230400" cy="230400"/>
            </a:xfrm>
            <a:prstGeom prst="rect">
              <a:avLst/>
            </a:prstGeom>
          </p:spPr>
        </p:pic>
        <p:sp>
          <p:nvSpPr>
            <p:cNvPr id="153" name="vm2">
              <a:extLst>
                <a:ext uri="{FF2B5EF4-FFF2-40B4-BE49-F238E27FC236}">
                  <a16:creationId xmlns:a16="http://schemas.microsoft.com/office/drawing/2014/main" id="{658540EC-FB1A-47AD-B8C6-9C7B5F7B9ACD}"/>
                </a:ext>
              </a:extLst>
            </p:cNvPr>
            <p:cNvSpPr txBox="1"/>
            <p:nvPr/>
          </p:nvSpPr>
          <p:spPr>
            <a:xfrm>
              <a:off x="10667258" y="3538397"/>
              <a:ext cx="1019998" cy="34412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14%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Carbonated Soft Drinks</a:t>
              </a:r>
            </a:p>
          </p:txBody>
        </p:sp>
        <p:sp>
          <p:nvSpPr>
            <p:cNvPr id="154" name="c2">
              <a:extLst>
                <a:ext uri="{FF2B5EF4-FFF2-40B4-BE49-F238E27FC236}">
                  <a16:creationId xmlns:a16="http://schemas.microsoft.com/office/drawing/2014/main" id="{929C8852-A59C-49B9-ADE1-2D94932AF501}"/>
                </a:ext>
              </a:extLst>
            </p:cNvPr>
            <p:cNvSpPr txBox="1"/>
            <p:nvPr/>
          </p:nvSpPr>
          <p:spPr>
            <a:xfrm>
              <a:off x="11187288" y="346830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pic>
          <p:nvPicPr>
            <p:cNvPr id="155" name="Picture2">
              <a:extLst>
                <a:ext uri="{FF2B5EF4-FFF2-40B4-BE49-F238E27FC236}">
                  <a16:creationId xmlns:a16="http://schemas.microsoft.com/office/drawing/2014/main" id="{7FC007B4-FCE0-457C-AF9A-7A2C636A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543272"/>
              <a:ext cx="230400" cy="230400"/>
            </a:xfrm>
            <a:prstGeom prst="rect">
              <a:avLst/>
            </a:prstGeom>
          </p:spPr>
        </p:pic>
        <p:sp>
          <p:nvSpPr>
            <p:cNvPr id="156" name="vm3">
              <a:extLst>
                <a:ext uri="{FF2B5EF4-FFF2-40B4-BE49-F238E27FC236}">
                  <a16:creationId xmlns:a16="http://schemas.microsoft.com/office/drawing/2014/main" id="{2B9A622C-DA75-4DC8-82D4-81F826FC2212}"/>
                </a:ext>
              </a:extLst>
            </p:cNvPr>
            <p:cNvSpPr txBox="1"/>
            <p:nvPr/>
          </p:nvSpPr>
          <p:spPr>
            <a:xfrm>
              <a:off x="10667258" y="3921581"/>
              <a:ext cx="1032147" cy="34412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13%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Gasoline/Diesel</a:t>
              </a:r>
            </a:p>
          </p:txBody>
        </p:sp>
        <p:sp>
          <p:nvSpPr>
            <p:cNvPr id="157" name="c3">
              <a:extLst>
                <a:ext uri="{FF2B5EF4-FFF2-40B4-BE49-F238E27FC236}">
                  <a16:creationId xmlns:a16="http://schemas.microsoft.com/office/drawing/2014/main" id="{8A75E5F7-DD20-43C5-BE19-60DC488D3E25}"/>
                </a:ext>
              </a:extLst>
            </p:cNvPr>
            <p:cNvSpPr txBox="1"/>
            <p:nvPr/>
          </p:nvSpPr>
          <p:spPr>
            <a:xfrm>
              <a:off x="11187288" y="3871177"/>
              <a:ext cx="354684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-11.4</a:t>
              </a:r>
            </a:p>
          </p:txBody>
        </p:sp>
        <p:pic>
          <p:nvPicPr>
            <p:cNvPr id="158" name="Picture3">
              <a:extLst>
                <a:ext uri="{FF2B5EF4-FFF2-40B4-BE49-F238E27FC236}">
                  <a16:creationId xmlns:a16="http://schemas.microsoft.com/office/drawing/2014/main" id="{E1E40E53-2E3B-4526-B483-4BA6DD638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920617"/>
              <a:ext cx="230400" cy="230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0404726-6FB8-41A1-8BE5-CD441838BBF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16" y="2839986"/>
            <a:ext cx="3626629" cy="1590088"/>
          </a:xfrm>
          <a:prstGeom prst="rect">
            <a:avLst/>
          </a:prstGeom>
        </p:spPr>
      </p:pic>
      <p:grpSp>
        <p:nvGrpSpPr>
          <p:cNvPr id="160" name="locationPrior">
            <a:extLst>
              <a:ext uri="{FF2B5EF4-FFF2-40B4-BE49-F238E27FC236}">
                <a16:creationId xmlns:a16="http://schemas.microsoft.com/office/drawing/2014/main" id="{AF82A885-0F3D-4A09-BA5B-0B4B14C6EC83}"/>
              </a:ext>
            </a:extLst>
          </p:cNvPr>
          <p:cNvGrpSpPr/>
          <p:nvPr/>
        </p:nvGrpSpPr>
        <p:grpSpPr>
          <a:xfrm>
            <a:off x="4274055" y="881738"/>
            <a:ext cx="2250013" cy="1400839"/>
            <a:chOff x="4274055" y="881738"/>
            <a:chExt cx="2250013" cy="1400839"/>
          </a:xfrm>
        </p:grpSpPr>
        <p:sp>
          <p:nvSpPr>
            <p:cNvPr id="161" name="hText">
              <a:extLst>
                <a:ext uri="{FF2B5EF4-FFF2-40B4-BE49-F238E27FC236}">
                  <a16:creationId xmlns:a16="http://schemas.microsoft.com/office/drawing/2014/main" id="{1B9AA676-1D35-4E63-971D-C135189F1E70}"/>
                </a:ext>
              </a:extLst>
            </p:cNvPr>
            <p:cNvSpPr txBox="1"/>
            <p:nvPr/>
          </p:nvSpPr>
          <p:spPr>
            <a:xfrm>
              <a:off x="5313035" y="881738"/>
              <a:ext cx="1211033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LOCATION PRIOR TO TRIP</a:t>
              </a:r>
            </a:p>
          </p:txBody>
        </p:sp>
        <p:sp>
          <p:nvSpPr>
            <p:cNvPr id="162" name="vm">
              <a:extLst>
                <a:ext uri="{FF2B5EF4-FFF2-40B4-BE49-F238E27FC236}">
                  <a16:creationId xmlns:a16="http://schemas.microsoft.com/office/drawing/2014/main" id="{2A0665DB-11C6-4A41-9B54-B68E9BBD44F3}"/>
                </a:ext>
              </a:extLst>
            </p:cNvPr>
            <p:cNvSpPr txBox="1"/>
            <p:nvPr/>
          </p:nvSpPr>
          <p:spPr>
            <a:xfrm>
              <a:off x="5357256" y="1209116"/>
              <a:ext cx="1052492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63%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163" name="c">
              <a:extLst>
                <a:ext uri="{FF2B5EF4-FFF2-40B4-BE49-F238E27FC236}">
                  <a16:creationId xmlns:a16="http://schemas.microsoft.com/office/drawing/2014/main" id="{DD46B014-38DD-4B0F-9F4E-AC0CECA5BECC}"/>
                </a:ext>
              </a:extLst>
            </p:cNvPr>
            <p:cNvSpPr txBox="1"/>
            <p:nvPr/>
          </p:nvSpPr>
          <p:spPr>
            <a:xfrm>
              <a:off x="5777959" y="1180454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+2.8</a:t>
              </a:r>
            </a:p>
          </p:txBody>
        </p:sp>
        <p:pic>
          <p:nvPicPr>
            <p:cNvPr id="164" name="img">
              <a:extLst>
                <a:ext uri="{FF2B5EF4-FFF2-40B4-BE49-F238E27FC236}">
                  <a16:creationId xmlns:a16="http://schemas.microsoft.com/office/drawing/2014/main" id="{A387EF6F-7122-4104-A2C3-82E6B01C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055" y="1193315"/>
              <a:ext cx="1224571" cy="1089262"/>
            </a:xfrm>
            <a:prstGeom prst="rect">
              <a:avLst/>
            </a:prstGeom>
          </p:spPr>
        </p:pic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9B72E21-5255-4AE2-AE29-10DC514EAECE}"/>
              </a:ext>
            </a:extLst>
          </p:cNvPr>
          <p:cNvSpPr/>
          <p:nvPr/>
        </p:nvSpPr>
        <p:spPr>
          <a:xfrm>
            <a:off x="8804910" y="299085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73A2E24-F6D7-4496-BEEF-A560400E7A97}"/>
              </a:ext>
            </a:extLst>
          </p:cNvPr>
          <p:cNvSpPr/>
          <p:nvPr/>
        </p:nvSpPr>
        <p:spPr>
          <a:xfrm>
            <a:off x="8804910" y="342900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523ED49-12D0-4D74-8896-BD2B1456261C}"/>
              </a:ext>
            </a:extLst>
          </p:cNvPr>
          <p:cNvSpPr/>
          <p:nvPr/>
        </p:nvSpPr>
        <p:spPr>
          <a:xfrm>
            <a:off x="8804910" y="387096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6233E19-666D-4B92-B9A0-19EBEB3F42A8}"/>
              </a:ext>
            </a:extLst>
          </p:cNvPr>
          <p:cNvSpPr/>
          <p:nvPr/>
        </p:nvSpPr>
        <p:spPr>
          <a:xfrm>
            <a:off x="8804910" y="434340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21A8CCCB-3E62-4112-A75B-CB00EEAB15B5}"/>
              </a:ext>
            </a:extLst>
          </p:cNvPr>
          <p:cNvSpPr/>
          <p:nvPr/>
        </p:nvSpPr>
        <p:spPr>
          <a:xfrm>
            <a:off x="9197340" y="300990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9DCE87F5-4EE7-4A0F-B938-867DF4A132A1}"/>
              </a:ext>
            </a:extLst>
          </p:cNvPr>
          <p:cNvSpPr/>
          <p:nvPr/>
        </p:nvSpPr>
        <p:spPr>
          <a:xfrm>
            <a:off x="9197340" y="344424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C9F5115E-A273-4402-BF85-FE502FCBD6AA}"/>
              </a:ext>
            </a:extLst>
          </p:cNvPr>
          <p:cNvSpPr/>
          <p:nvPr/>
        </p:nvSpPr>
        <p:spPr>
          <a:xfrm>
            <a:off x="9197340" y="388874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FABA0480-30E0-4CC1-B280-A10A1738DF88}"/>
              </a:ext>
            </a:extLst>
          </p:cNvPr>
          <p:cNvSpPr/>
          <p:nvPr/>
        </p:nvSpPr>
        <p:spPr>
          <a:xfrm>
            <a:off x="9197340" y="434340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0A40FE9-114A-4BAC-BFDF-0A0A18A2BA73}"/>
              </a:ext>
            </a:extLst>
          </p:cNvPr>
          <p:cNvCxnSpPr/>
          <p:nvPr/>
        </p:nvCxnSpPr>
        <p:spPr>
          <a:xfrm>
            <a:off x="304800" y="2270760"/>
            <a:ext cx="51892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DCBAAA-A6DE-4EEE-9402-75615AF56F0B}"/>
              </a:ext>
            </a:extLst>
          </p:cNvPr>
          <p:cNvCxnSpPr/>
          <p:nvPr/>
        </p:nvCxnSpPr>
        <p:spPr>
          <a:xfrm>
            <a:off x="6797040" y="1524000"/>
            <a:ext cx="438150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479575C-4454-4A24-AF18-1EED5119D216}"/>
              </a:ext>
            </a:extLst>
          </p:cNvPr>
          <p:cNvCxnSpPr/>
          <p:nvPr/>
        </p:nvCxnSpPr>
        <p:spPr>
          <a:xfrm>
            <a:off x="9677400" y="5676900"/>
            <a:ext cx="251460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balloon">
            <a:extLst>
              <a:ext uri="{FF2B5EF4-FFF2-40B4-BE49-F238E27FC236}">
                <a16:creationId xmlns:a16="http://schemas.microsoft.com/office/drawing/2014/main" id="{62481F65-0C45-494A-B381-33631EF92FD6}"/>
              </a:ext>
            </a:extLst>
          </p:cNvPr>
          <p:cNvGrpSpPr/>
          <p:nvPr/>
        </p:nvGrpSpPr>
        <p:grpSpPr>
          <a:xfrm>
            <a:off x="8285703" y="2746553"/>
            <a:ext cx="1927825" cy="1770467"/>
            <a:chOff x="8285703" y="2746553"/>
            <a:chExt cx="1927825" cy="1770467"/>
          </a:xfrm>
        </p:grpSpPr>
        <p:sp>
          <p:nvSpPr>
            <p:cNvPr id="177" name="m2">
              <a:extLst>
                <a:ext uri="{FF2B5EF4-FFF2-40B4-BE49-F238E27FC236}">
                  <a16:creationId xmlns:a16="http://schemas.microsoft.com/office/drawing/2014/main" id="{F69C1190-13C3-4338-9591-72635E40DDC7}"/>
                </a:ext>
              </a:extLst>
            </p:cNvPr>
            <p:cNvSpPr txBox="1"/>
            <p:nvPr/>
          </p:nvSpPr>
          <p:spPr>
            <a:xfrm>
              <a:off x="8727441" y="3224374"/>
              <a:ext cx="1270564" cy="16115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GRAB AND GO HOME</a:t>
              </a:r>
            </a:p>
          </p:txBody>
        </p:sp>
        <p:sp>
          <p:nvSpPr>
            <p:cNvPr id="178" name="m3">
              <a:extLst>
                <a:ext uri="{FF2B5EF4-FFF2-40B4-BE49-F238E27FC236}">
                  <a16:creationId xmlns:a16="http://schemas.microsoft.com/office/drawing/2014/main" id="{B7DC5377-DD62-453D-A4F1-C3313D4B0430}"/>
                </a:ext>
              </a:extLst>
            </p:cNvPr>
            <p:cNvSpPr txBox="1"/>
            <p:nvPr/>
          </p:nvSpPr>
          <p:spPr>
            <a:xfrm>
              <a:off x="8727441" y="3712598"/>
              <a:ext cx="1290319" cy="669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FILL IN NON-FOOD</a:t>
              </a:r>
            </a:p>
          </p:txBody>
        </p:sp>
        <p:sp>
          <p:nvSpPr>
            <p:cNvPr id="179" name="m1">
              <a:extLst>
                <a:ext uri="{FF2B5EF4-FFF2-40B4-BE49-F238E27FC236}">
                  <a16:creationId xmlns:a16="http://schemas.microsoft.com/office/drawing/2014/main" id="{7C45D637-B5B2-4A99-8B9A-A5C6D82302CC}"/>
                </a:ext>
              </a:extLst>
            </p:cNvPr>
            <p:cNvSpPr txBox="1"/>
            <p:nvPr/>
          </p:nvSpPr>
          <p:spPr>
            <a:xfrm>
              <a:off x="8727441" y="2746553"/>
              <a:ext cx="1486087" cy="1917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GRAB AND GO</a:t>
              </a:r>
            </a:p>
          </p:txBody>
        </p:sp>
        <p:sp>
          <p:nvSpPr>
            <p:cNvPr id="180" name="v1">
              <a:extLst>
                <a:ext uri="{FF2B5EF4-FFF2-40B4-BE49-F238E27FC236}">
                  <a16:creationId xmlns:a16="http://schemas.microsoft.com/office/drawing/2014/main" id="{7715A353-C487-4C6A-8B46-400A564159F6}"/>
                </a:ext>
              </a:extLst>
            </p:cNvPr>
            <p:cNvSpPr txBox="1"/>
            <p:nvPr/>
          </p:nvSpPr>
          <p:spPr>
            <a:xfrm>
              <a:off x="8698169" y="2959280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36%</a:t>
              </a:r>
            </a:p>
          </p:txBody>
        </p:sp>
        <p:sp>
          <p:nvSpPr>
            <p:cNvPr id="181" name="v2">
              <a:extLst>
                <a:ext uri="{FF2B5EF4-FFF2-40B4-BE49-F238E27FC236}">
                  <a16:creationId xmlns:a16="http://schemas.microsoft.com/office/drawing/2014/main" id="{C198538A-8A21-4491-AEEF-01DA07B5922D}"/>
                </a:ext>
              </a:extLst>
            </p:cNvPr>
            <p:cNvSpPr txBox="1"/>
            <p:nvPr/>
          </p:nvSpPr>
          <p:spPr>
            <a:xfrm>
              <a:off x="8698169" y="3397742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31%</a:t>
              </a:r>
            </a:p>
          </p:txBody>
        </p:sp>
        <p:sp>
          <p:nvSpPr>
            <p:cNvPr id="182" name="v3">
              <a:extLst>
                <a:ext uri="{FF2B5EF4-FFF2-40B4-BE49-F238E27FC236}">
                  <a16:creationId xmlns:a16="http://schemas.microsoft.com/office/drawing/2014/main" id="{F1E7111D-569B-43F2-A513-DB8E78C4315F}"/>
                </a:ext>
              </a:extLst>
            </p:cNvPr>
            <p:cNvSpPr txBox="1"/>
            <p:nvPr/>
          </p:nvSpPr>
          <p:spPr>
            <a:xfrm>
              <a:off x="8698169" y="3854715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17%</a:t>
              </a:r>
            </a:p>
          </p:txBody>
        </p:sp>
        <p:sp>
          <p:nvSpPr>
            <p:cNvPr id="183" name="v4">
              <a:extLst>
                <a:ext uri="{FF2B5EF4-FFF2-40B4-BE49-F238E27FC236}">
                  <a16:creationId xmlns:a16="http://schemas.microsoft.com/office/drawing/2014/main" id="{B0BEDE4D-5FBD-47F6-AAF5-C49EC6B9A9CE}"/>
                </a:ext>
              </a:extLst>
            </p:cNvPr>
            <p:cNvSpPr txBox="1"/>
            <p:nvPr/>
          </p:nvSpPr>
          <p:spPr>
            <a:xfrm>
              <a:off x="8698169" y="4301225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184" name="m4">
              <a:extLst>
                <a:ext uri="{FF2B5EF4-FFF2-40B4-BE49-F238E27FC236}">
                  <a16:creationId xmlns:a16="http://schemas.microsoft.com/office/drawing/2014/main" id="{4B9F00B9-E3F4-4D1C-9F7B-9025403EA421}"/>
                </a:ext>
              </a:extLst>
            </p:cNvPr>
            <p:cNvSpPr txBox="1"/>
            <p:nvPr/>
          </p:nvSpPr>
          <p:spPr>
            <a:xfrm>
              <a:off x="8727441" y="4093053"/>
              <a:ext cx="1111621" cy="1917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OTHER</a:t>
              </a:r>
            </a:p>
          </p:txBody>
        </p:sp>
        <p:sp>
          <p:nvSpPr>
            <p:cNvPr id="185" name="c1">
              <a:extLst>
                <a:ext uri="{FF2B5EF4-FFF2-40B4-BE49-F238E27FC236}">
                  <a16:creationId xmlns:a16="http://schemas.microsoft.com/office/drawing/2014/main" id="{CA12B883-876E-48DD-BB82-F7F348E800F8}"/>
                </a:ext>
              </a:extLst>
            </p:cNvPr>
            <p:cNvSpPr txBox="1"/>
            <p:nvPr/>
          </p:nvSpPr>
          <p:spPr>
            <a:xfrm>
              <a:off x="9193534" y="2974198"/>
              <a:ext cx="424243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+4.0</a:t>
              </a:r>
            </a:p>
          </p:txBody>
        </p:sp>
        <p:sp>
          <p:nvSpPr>
            <p:cNvPr id="186" name="c2">
              <a:extLst>
                <a:ext uri="{FF2B5EF4-FFF2-40B4-BE49-F238E27FC236}">
                  <a16:creationId xmlns:a16="http://schemas.microsoft.com/office/drawing/2014/main" id="{0F061C62-6407-48D3-8BDB-11A3E4EBCF94}"/>
                </a:ext>
              </a:extLst>
            </p:cNvPr>
            <p:cNvSpPr txBox="1"/>
            <p:nvPr/>
          </p:nvSpPr>
          <p:spPr>
            <a:xfrm>
              <a:off x="9193534" y="3401934"/>
              <a:ext cx="36398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+6.4</a:t>
              </a:r>
            </a:p>
          </p:txBody>
        </p:sp>
        <p:sp>
          <p:nvSpPr>
            <p:cNvPr id="187" name="c3">
              <a:extLst>
                <a:ext uri="{FF2B5EF4-FFF2-40B4-BE49-F238E27FC236}">
                  <a16:creationId xmlns:a16="http://schemas.microsoft.com/office/drawing/2014/main" id="{ADE8C9BB-AA7B-4965-B933-08699DE2ABFF}"/>
                </a:ext>
              </a:extLst>
            </p:cNvPr>
            <p:cNvSpPr txBox="1"/>
            <p:nvPr/>
          </p:nvSpPr>
          <p:spPr>
            <a:xfrm>
              <a:off x="9193537" y="3863283"/>
              <a:ext cx="36379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-9.3</a:t>
              </a:r>
            </a:p>
          </p:txBody>
        </p:sp>
        <p:sp>
          <p:nvSpPr>
            <p:cNvPr id="188" name="c4">
              <a:extLst>
                <a:ext uri="{FF2B5EF4-FFF2-40B4-BE49-F238E27FC236}">
                  <a16:creationId xmlns:a16="http://schemas.microsoft.com/office/drawing/2014/main" id="{17DD6BF5-B349-49DE-8C61-DBB2C028EEB6}"/>
                </a:ext>
              </a:extLst>
            </p:cNvPr>
            <p:cNvSpPr txBox="1"/>
            <p:nvPr/>
          </p:nvSpPr>
          <p:spPr>
            <a:xfrm>
              <a:off x="9193537" y="4317431"/>
              <a:ext cx="38503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-1.0</a:t>
              </a:r>
            </a:p>
          </p:txBody>
        </p:sp>
        <p:grpSp>
          <p:nvGrpSpPr>
            <p:cNvPr id="189" name="balloon4">
              <a:extLst>
                <a:ext uri="{FF2B5EF4-FFF2-40B4-BE49-F238E27FC236}">
                  <a16:creationId xmlns:a16="http://schemas.microsoft.com/office/drawing/2014/main" id="{900C7D53-7E30-47CE-93E9-0A7526BDB992}"/>
                </a:ext>
              </a:extLst>
            </p:cNvPr>
            <p:cNvGrpSpPr/>
            <p:nvPr/>
          </p:nvGrpSpPr>
          <p:grpSpPr>
            <a:xfrm>
              <a:off x="8285703" y="4103883"/>
              <a:ext cx="412749" cy="389021"/>
              <a:chOff x="8285703" y="4103883"/>
              <a:chExt cx="412749" cy="389021"/>
            </a:xfrm>
          </p:grpSpPr>
          <p:graphicFrame>
            <p:nvGraphicFramePr>
              <p:cNvPr id="203" name="chart">
                <a:extLst>
                  <a:ext uri="{FF2B5EF4-FFF2-40B4-BE49-F238E27FC236}">
                    <a16:creationId xmlns:a16="http://schemas.microsoft.com/office/drawing/2014/main" id="{FBDD1712-39FC-4431-9C77-3F4BE3DB7817}"/>
                  </a:ext>
                </a:extLst>
              </p:cNvPr>
              <p:cNvGraphicFramePr/>
              <p:nvPr/>
            </p:nvGraphicFramePr>
            <p:xfrm>
              <a:off x="8320114" y="4103883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9"/>
              </a:graphicData>
            </a:graphic>
          </p:graphicFrame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97C0564C-2502-4A5F-8B82-8EE562A03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5703" y="4122172"/>
                <a:ext cx="412749" cy="370732"/>
              </a:xfrm>
              <a:prstGeom prst="rect">
                <a:avLst/>
              </a:prstGeom>
            </p:spPr>
          </p:pic>
        </p:grpSp>
        <p:grpSp>
          <p:nvGrpSpPr>
            <p:cNvPr id="190" name="balloon3">
              <a:extLst>
                <a:ext uri="{FF2B5EF4-FFF2-40B4-BE49-F238E27FC236}">
                  <a16:creationId xmlns:a16="http://schemas.microsoft.com/office/drawing/2014/main" id="{E8558E87-734D-4F70-A3CA-ED260A42C3C8}"/>
                </a:ext>
              </a:extLst>
            </p:cNvPr>
            <p:cNvGrpSpPr/>
            <p:nvPr/>
          </p:nvGrpSpPr>
          <p:grpSpPr>
            <a:xfrm>
              <a:off x="8289961" y="3645321"/>
              <a:ext cx="408491" cy="382977"/>
              <a:chOff x="8289961" y="3645321"/>
              <a:chExt cx="408491" cy="382977"/>
            </a:xfrm>
          </p:grpSpPr>
          <p:graphicFrame>
            <p:nvGraphicFramePr>
              <p:cNvPr id="201" name="chart">
                <a:extLst>
                  <a:ext uri="{FF2B5EF4-FFF2-40B4-BE49-F238E27FC236}">
                    <a16:creationId xmlns:a16="http://schemas.microsoft.com/office/drawing/2014/main" id="{A256A28A-D377-49B5-AF6A-11C3F0C59CC1}"/>
                  </a:ext>
                </a:extLst>
              </p:cNvPr>
              <p:cNvGraphicFramePr/>
              <p:nvPr/>
            </p:nvGraphicFramePr>
            <p:xfrm>
              <a:off x="8320114" y="3645321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1"/>
              </a:graphicData>
            </a:graphic>
          </p:graphicFrame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82ABCACE-C957-4FCE-9A5D-AED270387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9961" y="3660202"/>
                <a:ext cx="408491" cy="366907"/>
              </a:xfrm>
              <a:prstGeom prst="rect">
                <a:avLst/>
              </a:prstGeom>
              <a:noFill/>
            </p:spPr>
          </p:pic>
        </p:grpSp>
        <p:grpSp>
          <p:nvGrpSpPr>
            <p:cNvPr id="191" name="balloon2">
              <a:extLst>
                <a:ext uri="{FF2B5EF4-FFF2-40B4-BE49-F238E27FC236}">
                  <a16:creationId xmlns:a16="http://schemas.microsoft.com/office/drawing/2014/main" id="{B7F0043C-BF16-42B0-96F7-E76E5B5CADB9}"/>
                </a:ext>
              </a:extLst>
            </p:cNvPr>
            <p:cNvGrpSpPr/>
            <p:nvPr/>
          </p:nvGrpSpPr>
          <p:grpSpPr>
            <a:xfrm>
              <a:off x="8286035" y="3173375"/>
              <a:ext cx="412749" cy="413506"/>
              <a:chOff x="8286035" y="3173375"/>
              <a:chExt cx="412749" cy="413506"/>
            </a:xfrm>
          </p:grpSpPr>
          <p:graphicFrame>
            <p:nvGraphicFramePr>
              <p:cNvPr id="199" name="chart">
                <a:extLst>
                  <a:ext uri="{FF2B5EF4-FFF2-40B4-BE49-F238E27FC236}">
                    <a16:creationId xmlns:a16="http://schemas.microsoft.com/office/drawing/2014/main" id="{CF173CD2-1DFF-4109-B2F3-0F8BB55B952E}"/>
                  </a:ext>
                </a:extLst>
              </p:cNvPr>
              <p:cNvGraphicFramePr/>
              <p:nvPr/>
            </p:nvGraphicFramePr>
            <p:xfrm>
              <a:off x="8312494" y="3173375"/>
              <a:ext cx="375364" cy="41350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3"/>
              </a:graphicData>
            </a:graphic>
          </p:graphicFrame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4C51A682-7F76-4AB4-A4B6-AE5827CB8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035" y="3201641"/>
                <a:ext cx="412749" cy="370732"/>
              </a:xfrm>
              <a:prstGeom prst="rect">
                <a:avLst/>
              </a:prstGeom>
            </p:spPr>
          </p:pic>
        </p:grpSp>
        <p:grpSp>
          <p:nvGrpSpPr>
            <p:cNvPr id="192" name="balloon1">
              <a:extLst>
                <a:ext uri="{FF2B5EF4-FFF2-40B4-BE49-F238E27FC236}">
                  <a16:creationId xmlns:a16="http://schemas.microsoft.com/office/drawing/2014/main" id="{2BEA4C74-62AB-4BB2-AC5F-106C47443451}"/>
                </a:ext>
              </a:extLst>
            </p:cNvPr>
            <p:cNvGrpSpPr/>
            <p:nvPr/>
          </p:nvGrpSpPr>
          <p:grpSpPr>
            <a:xfrm>
              <a:off x="8286035" y="2759150"/>
              <a:ext cx="412749" cy="382977"/>
              <a:chOff x="8286035" y="2759150"/>
              <a:chExt cx="412749" cy="382977"/>
            </a:xfrm>
          </p:grpSpPr>
          <p:graphicFrame>
            <p:nvGraphicFramePr>
              <p:cNvPr id="197" name="chart">
                <a:extLst>
                  <a:ext uri="{FF2B5EF4-FFF2-40B4-BE49-F238E27FC236}">
                    <a16:creationId xmlns:a16="http://schemas.microsoft.com/office/drawing/2014/main" id="{656D5E1C-103A-4E97-AE36-C05019CF5BEF}"/>
                  </a:ext>
                </a:extLst>
              </p:cNvPr>
              <p:cNvGraphicFramePr/>
              <p:nvPr/>
            </p:nvGraphicFramePr>
            <p:xfrm>
              <a:off x="8320114" y="2759150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4"/>
              </a:graphicData>
            </a:graphic>
          </p:graphicFrame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31074C27-195E-41D6-89A0-E041581B8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035" y="2769195"/>
                <a:ext cx="412749" cy="370732"/>
              </a:xfrm>
              <a:prstGeom prst="rect">
                <a:avLst/>
              </a:prstGeom>
            </p:spPr>
          </p:pic>
        </p:grpSp>
        <p:pic>
          <p:nvPicPr>
            <p:cNvPr id="193" name="img2">
              <a:extLst>
                <a:ext uri="{FF2B5EF4-FFF2-40B4-BE49-F238E27FC236}">
                  <a16:creationId xmlns:a16="http://schemas.microsoft.com/office/drawing/2014/main" id="{CF9780C6-1CAC-4C25-82B2-BC65BE0E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3221684"/>
              <a:ext cx="144000" cy="144000"/>
            </a:xfrm>
            <a:prstGeom prst="rect">
              <a:avLst/>
            </a:prstGeom>
          </p:spPr>
        </p:pic>
        <p:pic>
          <p:nvPicPr>
            <p:cNvPr id="194" name="img3">
              <a:extLst>
                <a:ext uri="{FF2B5EF4-FFF2-40B4-BE49-F238E27FC236}">
                  <a16:creationId xmlns:a16="http://schemas.microsoft.com/office/drawing/2014/main" id="{61C67E42-01CA-4AD8-A136-D28441A9E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3655739"/>
              <a:ext cx="144000" cy="144000"/>
            </a:xfrm>
            <a:prstGeom prst="rect">
              <a:avLst/>
            </a:prstGeom>
          </p:spPr>
        </p:pic>
        <p:pic>
          <p:nvPicPr>
            <p:cNvPr id="195" name="img4">
              <a:extLst>
                <a:ext uri="{FF2B5EF4-FFF2-40B4-BE49-F238E27FC236}">
                  <a16:creationId xmlns:a16="http://schemas.microsoft.com/office/drawing/2014/main" id="{F3D2E814-7C09-4DDA-95D4-5C0F8BA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4122970"/>
              <a:ext cx="144000" cy="144000"/>
            </a:xfrm>
            <a:prstGeom prst="rect">
              <a:avLst/>
            </a:prstGeom>
          </p:spPr>
        </p:pic>
        <p:pic>
          <p:nvPicPr>
            <p:cNvPr id="196" name="img1">
              <a:extLst>
                <a:ext uri="{FF2B5EF4-FFF2-40B4-BE49-F238E27FC236}">
                  <a16:creationId xmlns:a16="http://schemas.microsoft.com/office/drawing/2014/main" id="{B05F2C00-1D52-4CC8-97EA-B5EB9B42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2788221"/>
              <a:ext cx="144000" cy="144000"/>
            </a:xfrm>
            <a:prstGeom prst="rect">
              <a:avLst/>
            </a:prstGeom>
          </p:spPr>
        </p:pic>
      </p:grpSp>
      <p:grpSp>
        <p:nvGrpSpPr>
          <p:cNvPr id="205" name="tod">
            <a:extLst>
              <a:ext uri="{FF2B5EF4-FFF2-40B4-BE49-F238E27FC236}">
                <a16:creationId xmlns:a16="http://schemas.microsoft.com/office/drawing/2014/main" id="{3CACF095-7CB7-49D4-A41D-3F9FCA8B8D00}"/>
              </a:ext>
            </a:extLst>
          </p:cNvPr>
          <p:cNvGrpSpPr/>
          <p:nvPr/>
        </p:nvGrpSpPr>
        <p:grpSpPr>
          <a:xfrm>
            <a:off x="1958047" y="883019"/>
            <a:ext cx="2229704" cy="1267961"/>
            <a:chOff x="1958047" y="883019"/>
            <a:chExt cx="2229704" cy="1267961"/>
          </a:xfrm>
        </p:grpSpPr>
        <p:sp>
          <p:nvSpPr>
            <p:cNvPr id="206" name="hText">
              <a:extLst>
                <a:ext uri="{FF2B5EF4-FFF2-40B4-BE49-F238E27FC236}">
                  <a16:creationId xmlns:a16="http://schemas.microsoft.com/office/drawing/2014/main" id="{BD73486E-B1BE-470D-B3BC-6D091DAC1105}"/>
                </a:ext>
              </a:extLst>
            </p:cNvPr>
            <p:cNvSpPr txBox="1"/>
            <p:nvPr/>
          </p:nvSpPr>
          <p:spPr>
            <a:xfrm>
              <a:off x="1958047" y="883019"/>
              <a:ext cx="185768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TIME OF DAY</a:t>
              </a:r>
            </a:p>
          </p:txBody>
        </p:sp>
        <p:sp>
          <p:nvSpPr>
            <p:cNvPr id="207" name="m1">
              <a:extLst>
                <a:ext uri="{FF2B5EF4-FFF2-40B4-BE49-F238E27FC236}">
                  <a16:creationId xmlns:a16="http://schemas.microsoft.com/office/drawing/2014/main" id="{A53B72AA-E5FB-4B3D-AD2D-2776C1A3B958}"/>
                </a:ext>
              </a:extLst>
            </p:cNvPr>
            <p:cNvSpPr txBox="1"/>
            <p:nvPr/>
          </p:nvSpPr>
          <p:spPr>
            <a:xfrm>
              <a:off x="2411695" y="1009954"/>
              <a:ext cx="1582681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MORNING (6AM TO 11AM)</a:t>
              </a:r>
            </a:p>
          </p:txBody>
        </p:sp>
        <p:sp>
          <p:nvSpPr>
            <p:cNvPr id="208" name="m2">
              <a:extLst>
                <a:ext uri="{FF2B5EF4-FFF2-40B4-BE49-F238E27FC236}">
                  <a16:creationId xmlns:a16="http://schemas.microsoft.com/office/drawing/2014/main" id="{FFD56F25-C0F1-4065-B5E3-4F49C3D19459}"/>
                </a:ext>
              </a:extLst>
            </p:cNvPr>
            <p:cNvSpPr txBox="1"/>
            <p:nvPr/>
          </p:nvSpPr>
          <p:spPr>
            <a:xfrm>
              <a:off x="2417708" y="1226057"/>
              <a:ext cx="1656669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MID-DAY (11AM TO 2PM)</a:t>
              </a:r>
            </a:p>
          </p:txBody>
        </p:sp>
        <p:sp>
          <p:nvSpPr>
            <p:cNvPr id="209" name="m3">
              <a:extLst>
                <a:ext uri="{FF2B5EF4-FFF2-40B4-BE49-F238E27FC236}">
                  <a16:creationId xmlns:a16="http://schemas.microsoft.com/office/drawing/2014/main" id="{70780AB7-BF1D-4C10-83AD-4108CA481575}"/>
                </a:ext>
              </a:extLst>
            </p:cNvPr>
            <p:cNvSpPr txBox="1"/>
            <p:nvPr/>
          </p:nvSpPr>
          <p:spPr>
            <a:xfrm>
              <a:off x="2411695" y="1444846"/>
              <a:ext cx="1520853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AFTERNOON (2PM TO 5PM)</a:t>
              </a:r>
            </a:p>
          </p:txBody>
        </p:sp>
        <p:sp>
          <p:nvSpPr>
            <p:cNvPr id="210" name="m4">
              <a:extLst>
                <a:ext uri="{FF2B5EF4-FFF2-40B4-BE49-F238E27FC236}">
                  <a16:creationId xmlns:a16="http://schemas.microsoft.com/office/drawing/2014/main" id="{5D534F22-6D8E-47C9-A130-5FB5BD50A362}"/>
                </a:ext>
              </a:extLst>
            </p:cNvPr>
            <p:cNvSpPr txBox="1"/>
            <p:nvPr/>
          </p:nvSpPr>
          <p:spPr>
            <a:xfrm>
              <a:off x="2411695" y="1663253"/>
              <a:ext cx="1436323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EVENING (5PM TO 10PM)</a:t>
              </a:r>
            </a:p>
          </p:txBody>
        </p:sp>
        <p:sp>
          <p:nvSpPr>
            <p:cNvPr id="211" name="m5">
              <a:extLst>
                <a:ext uri="{FF2B5EF4-FFF2-40B4-BE49-F238E27FC236}">
                  <a16:creationId xmlns:a16="http://schemas.microsoft.com/office/drawing/2014/main" id="{13B65182-D7D1-4329-A6E2-71D798442B48}"/>
                </a:ext>
              </a:extLst>
            </p:cNvPr>
            <p:cNvSpPr txBox="1"/>
            <p:nvPr/>
          </p:nvSpPr>
          <p:spPr>
            <a:xfrm>
              <a:off x="2422482" y="1883777"/>
              <a:ext cx="1374245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NIGHT (10PM TO 6AM)</a:t>
              </a:r>
            </a:p>
          </p:txBody>
        </p:sp>
        <p:sp>
          <p:nvSpPr>
            <p:cNvPr id="212" name="v1">
              <a:extLst>
                <a:ext uri="{FF2B5EF4-FFF2-40B4-BE49-F238E27FC236}">
                  <a16:creationId xmlns:a16="http://schemas.microsoft.com/office/drawing/2014/main" id="{A612AD32-3716-441C-B507-AD465DCB3631}"/>
                </a:ext>
              </a:extLst>
            </p:cNvPr>
            <p:cNvSpPr txBox="1"/>
            <p:nvPr/>
          </p:nvSpPr>
          <p:spPr>
            <a:xfrm>
              <a:off x="2031764" y="978593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36%</a:t>
              </a:r>
            </a:p>
          </p:txBody>
        </p:sp>
        <p:sp>
          <p:nvSpPr>
            <p:cNvPr id="213" name="v3">
              <a:extLst>
                <a:ext uri="{FF2B5EF4-FFF2-40B4-BE49-F238E27FC236}">
                  <a16:creationId xmlns:a16="http://schemas.microsoft.com/office/drawing/2014/main" id="{398998C6-2A1E-4251-8D0D-1C10DEC93FA8}"/>
                </a:ext>
              </a:extLst>
            </p:cNvPr>
            <p:cNvSpPr txBox="1"/>
            <p:nvPr/>
          </p:nvSpPr>
          <p:spPr>
            <a:xfrm>
              <a:off x="2028501" y="1426396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15%</a:t>
              </a:r>
            </a:p>
          </p:txBody>
        </p:sp>
        <p:sp>
          <p:nvSpPr>
            <p:cNvPr id="214" name="v4">
              <a:extLst>
                <a:ext uri="{FF2B5EF4-FFF2-40B4-BE49-F238E27FC236}">
                  <a16:creationId xmlns:a16="http://schemas.microsoft.com/office/drawing/2014/main" id="{E0A5DD6E-1739-4FB7-B369-0F71B6FB1842}"/>
                </a:ext>
              </a:extLst>
            </p:cNvPr>
            <p:cNvSpPr txBox="1"/>
            <p:nvPr/>
          </p:nvSpPr>
          <p:spPr>
            <a:xfrm>
              <a:off x="2028637" y="1651352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21%</a:t>
              </a:r>
            </a:p>
          </p:txBody>
        </p:sp>
        <p:sp>
          <p:nvSpPr>
            <p:cNvPr id="215" name="v5">
              <a:extLst>
                <a:ext uri="{FF2B5EF4-FFF2-40B4-BE49-F238E27FC236}">
                  <a16:creationId xmlns:a16="http://schemas.microsoft.com/office/drawing/2014/main" id="{F48F1517-B726-45B7-BD90-80146F6DDADC}"/>
                </a:ext>
              </a:extLst>
            </p:cNvPr>
            <p:cNvSpPr txBox="1"/>
            <p:nvPr/>
          </p:nvSpPr>
          <p:spPr>
            <a:xfrm>
              <a:off x="2028346" y="1876386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12%</a:t>
              </a:r>
            </a:p>
          </p:txBody>
        </p:sp>
        <p:sp>
          <p:nvSpPr>
            <p:cNvPr id="216" name="v2">
              <a:extLst>
                <a:ext uri="{FF2B5EF4-FFF2-40B4-BE49-F238E27FC236}">
                  <a16:creationId xmlns:a16="http://schemas.microsoft.com/office/drawing/2014/main" id="{74CC7D1B-009B-4FD9-943A-08429C705895}"/>
                </a:ext>
              </a:extLst>
            </p:cNvPr>
            <p:cNvSpPr txBox="1"/>
            <p:nvPr/>
          </p:nvSpPr>
          <p:spPr>
            <a:xfrm>
              <a:off x="2031764" y="1204569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217" name="c1">
              <a:extLst>
                <a:ext uri="{FF2B5EF4-FFF2-40B4-BE49-F238E27FC236}">
                  <a16:creationId xmlns:a16="http://schemas.microsoft.com/office/drawing/2014/main" id="{CC9AE0F4-A83E-4934-AD27-22B68EB9FF7E}"/>
                </a:ext>
              </a:extLst>
            </p:cNvPr>
            <p:cNvSpPr txBox="1"/>
            <p:nvPr/>
          </p:nvSpPr>
          <p:spPr>
            <a:xfrm>
              <a:off x="3825121" y="1003752"/>
              <a:ext cx="362630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+3.1</a:t>
              </a:r>
            </a:p>
          </p:txBody>
        </p:sp>
        <p:sp>
          <p:nvSpPr>
            <p:cNvPr id="218" name="c5">
              <a:extLst>
                <a:ext uri="{FF2B5EF4-FFF2-40B4-BE49-F238E27FC236}">
                  <a16:creationId xmlns:a16="http://schemas.microsoft.com/office/drawing/2014/main" id="{5B631777-8618-4BE5-A935-64E7484E3800}"/>
                </a:ext>
              </a:extLst>
            </p:cNvPr>
            <p:cNvSpPr txBox="1"/>
            <p:nvPr/>
          </p:nvSpPr>
          <p:spPr>
            <a:xfrm>
              <a:off x="3535010" y="1879085"/>
              <a:ext cx="362630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+2.2</a:t>
              </a:r>
            </a:p>
          </p:txBody>
        </p:sp>
        <p:sp>
          <p:nvSpPr>
            <p:cNvPr id="219" name="c3">
              <a:extLst>
                <a:ext uri="{FF2B5EF4-FFF2-40B4-BE49-F238E27FC236}">
                  <a16:creationId xmlns:a16="http://schemas.microsoft.com/office/drawing/2014/main" id="{306DEBB6-1E12-49C5-8BF0-7AFD0F9B3A32}"/>
                </a:ext>
              </a:extLst>
            </p:cNvPr>
            <p:cNvSpPr txBox="1"/>
            <p:nvPr/>
          </p:nvSpPr>
          <p:spPr>
            <a:xfrm>
              <a:off x="3628196" y="1429301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-3.2</a:t>
              </a:r>
            </a:p>
          </p:txBody>
        </p:sp>
        <p:sp>
          <p:nvSpPr>
            <p:cNvPr id="220" name="c4">
              <a:extLst>
                <a:ext uri="{FF2B5EF4-FFF2-40B4-BE49-F238E27FC236}">
                  <a16:creationId xmlns:a16="http://schemas.microsoft.com/office/drawing/2014/main" id="{FDF64C36-3C56-4522-A51E-36DE5EAA367A}"/>
                </a:ext>
              </a:extLst>
            </p:cNvPr>
            <p:cNvSpPr txBox="1"/>
            <p:nvPr/>
          </p:nvSpPr>
          <p:spPr>
            <a:xfrm>
              <a:off x="3533245" y="1651552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-1.1</a:t>
              </a:r>
            </a:p>
          </p:txBody>
        </p:sp>
        <p:sp>
          <p:nvSpPr>
            <p:cNvPr id="221" name="c2">
              <a:extLst>
                <a:ext uri="{FF2B5EF4-FFF2-40B4-BE49-F238E27FC236}">
                  <a16:creationId xmlns:a16="http://schemas.microsoft.com/office/drawing/2014/main" id="{9EDDC5A4-DE8B-405C-843B-37EAE29D98DF}"/>
                </a:ext>
              </a:extLst>
            </p:cNvPr>
            <p:cNvSpPr txBox="1"/>
            <p:nvPr/>
          </p:nvSpPr>
          <p:spPr>
            <a:xfrm>
              <a:off x="3688248" y="1214483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-1.1</a:t>
              </a:r>
            </a:p>
          </p:txBody>
        </p:sp>
      </p:grpSp>
      <p:grpSp>
        <p:nvGrpSpPr>
          <p:cNvPr id="222" name="planningType">
            <a:extLst>
              <a:ext uri="{FF2B5EF4-FFF2-40B4-BE49-F238E27FC236}">
                <a16:creationId xmlns:a16="http://schemas.microsoft.com/office/drawing/2014/main" id="{6876EC9D-1E02-4E91-96A6-02E93830C3C5}"/>
              </a:ext>
            </a:extLst>
          </p:cNvPr>
          <p:cNvGrpSpPr/>
          <p:nvPr/>
        </p:nvGrpSpPr>
        <p:grpSpPr>
          <a:xfrm>
            <a:off x="6962002" y="677476"/>
            <a:ext cx="1858119" cy="564915"/>
            <a:chOff x="6962002" y="677476"/>
            <a:chExt cx="1858119" cy="564915"/>
          </a:xfrm>
        </p:grpSpPr>
        <p:sp>
          <p:nvSpPr>
            <p:cNvPr id="223" name="hText">
              <a:extLst>
                <a:ext uri="{FF2B5EF4-FFF2-40B4-BE49-F238E27FC236}">
                  <a16:creationId xmlns:a16="http://schemas.microsoft.com/office/drawing/2014/main" id="{700EA95F-75AA-4A27-83D8-CEEC00C6FDF4}"/>
                </a:ext>
              </a:extLst>
            </p:cNvPr>
            <p:cNvSpPr txBox="1"/>
            <p:nvPr/>
          </p:nvSpPr>
          <p:spPr>
            <a:xfrm>
              <a:off x="7452526" y="763713"/>
              <a:ext cx="639919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PLANNING</a:t>
              </a:r>
            </a:p>
          </p:txBody>
        </p:sp>
        <p:sp>
          <p:nvSpPr>
            <p:cNvPr id="224" name="vm">
              <a:extLst>
                <a:ext uri="{FF2B5EF4-FFF2-40B4-BE49-F238E27FC236}">
                  <a16:creationId xmlns:a16="http://schemas.microsoft.com/office/drawing/2014/main" id="{96C7D8D2-2557-4096-BF5D-88A754B957BF}"/>
                </a:ext>
              </a:extLst>
            </p:cNvPr>
            <p:cNvSpPr txBox="1"/>
            <p:nvPr/>
          </p:nvSpPr>
          <p:spPr>
            <a:xfrm>
              <a:off x="7451408" y="919226"/>
              <a:ext cx="1368713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37%</a:t>
              </a:r>
            </a:p>
            <a:p>
              <a:pPr>
                <a:lnSpc>
                  <a:spcPts val="700"/>
                </a:lnSpc>
              </a:pPr>
              <a:r>
                <a:rPr lang="en-US" sz="75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Planned</a:t>
              </a:r>
            </a:p>
          </p:txBody>
        </p:sp>
        <p:sp>
          <p:nvSpPr>
            <p:cNvPr id="225" name="c">
              <a:extLst>
                <a:ext uri="{FF2B5EF4-FFF2-40B4-BE49-F238E27FC236}">
                  <a16:creationId xmlns:a16="http://schemas.microsoft.com/office/drawing/2014/main" id="{F30E4FA0-CBC8-4CB4-9708-56B1EA9F35CF}"/>
                </a:ext>
              </a:extLst>
            </p:cNvPr>
            <p:cNvSpPr txBox="1"/>
            <p:nvPr/>
          </p:nvSpPr>
          <p:spPr>
            <a:xfrm>
              <a:off x="7959606" y="911553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-1.7</a:t>
              </a:r>
            </a:p>
          </p:txBody>
        </p:sp>
        <p:pic>
          <p:nvPicPr>
            <p:cNvPr id="226" name="img">
              <a:extLst>
                <a:ext uri="{FF2B5EF4-FFF2-40B4-BE49-F238E27FC236}">
                  <a16:creationId xmlns:a16="http://schemas.microsoft.com/office/drawing/2014/main" id="{CE639DF4-7018-4059-AD98-DC42BBC2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002" y="677476"/>
              <a:ext cx="499080" cy="537022"/>
            </a:xfrm>
            <a:prstGeom prst="rect">
              <a:avLst/>
            </a:prstGeom>
          </p:spPr>
        </p:pic>
      </p:grpSp>
      <p:pic>
        <p:nvPicPr>
          <p:cNvPr id="227" name="RetailerImg">
            <a:extLst>
              <a:ext uri="{FF2B5EF4-FFF2-40B4-BE49-F238E27FC236}">
                <a16:creationId xmlns:a16="http://schemas.microsoft.com/office/drawing/2014/main" id="{8AAE9843-8E77-420A-858A-9C60C70EF2C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99" y="3283396"/>
            <a:ext cx="551141" cy="420716"/>
          </a:xfrm>
          <a:prstGeom prst="rect">
            <a:avLst/>
          </a:prstGeom>
        </p:spPr>
      </p:pic>
      <p:pic>
        <p:nvPicPr>
          <p:cNvPr id="228" name="image 113">
            <a:extLst>
              <a:ext uri="{FF2B5EF4-FFF2-40B4-BE49-F238E27FC236}">
                <a16:creationId xmlns:a16="http://schemas.microsoft.com/office/drawing/2014/main" id="{B1BF2EEE-AEE9-423A-AAEC-B070D890FD5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997351"/>
            <a:ext cx="381296" cy="292880"/>
          </a:xfrm>
          <a:prstGeom prst="rect">
            <a:avLst/>
          </a:prstGeom>
        </p:spPr>
      </p:pic>
      <p:pic>
        <p:nvPicPr>
          <p:cNvPr id="229" name="image 112">
            <a:extLst>
              <a:ext uri="{FF2B5EF4-FFF2-40B4-BE49-F238E27FC236}">
                <a16:creationId xmlns:a16="http://schemas.microsoft.com/office/drawing/2014/main" id="{86EC476B-95D5-415F-9ECF-8D5885BB577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65" y="1393992"/>
            <a:ext cx="417894" cy="417894"/>
          </a:xfrm>
          <a:prstGeom prst="rect">
            <a:avLst/>
          </a:prstGeom>
        </p:spPr>
      </p:pic>
      <p:pic>
        <p:nvPicPr>
          <p:cNvPr id="230" name="image 111">
            <a:extLst>
              <a:ext uri="{FF2B5EF4-FFF2-40B4-BE49-F238E27FC236}">
                <a16:creationId xmlns:a16="http://schemas.microsoft.com/office/drawing/2014/main" id="{159CF160-52A9-4F95-8703-57C33E3FFA7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54" y="1846885"/>
            <a:ext cx="322263" cy="274715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033778E7-9868-452B-ACBA-C5EA09524477}"/>
              </a:ext>
            </a:extLst>
          </p:cNvPr>
          <p:cNvSpPr/>
          <p:nvPr/>
        </p:nvSpPr>
        <p:spPr>
          <a:xfrm>
            <a:off x="-19050" y="6537048"/>
            <a:ext cx="12230100" cy="449544"/>
          </a:xfrm>
          <a:prstGeom prst="rect">
            <a:avLst/>
          </a:prstGeom>
          <a:solidFill>
            <a:srgbClr val="E51E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1" tIns="38098" rIns="76191" bIns="38098" rtlCol="0" anchor="ctr"/>
          <a:lstStyle/>
          <a:p>
            <a:pPr algn="ctr" defTabSz="1219002"/>
            <a:endParaRPr lang="en-US" sz="800" b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2" name="Footer Placeholder 4">
            <a:extLst>
              <a:ext uri="{FF2B5EF4-FFF2-40B4-BE49-F238E27FC236}">
                <a16:creationId xmlns:a16="http://schemas.microsoft.com/office/drawing/2014/main" id="{8F3BA199-1F8E-499F-BC50-EC70024E6112}"/>
              </a:ext>
            </a:extLst>
          </p:cNvPr>
          <p:cNvSpPr txBox="1"/>
          <p:nvPr/>
        </p:nvSpPr>
        <p:spPr>
          <a:xfrm>
            <a:off x="5332911" y="6654452"/>
            <a:ext cx="1198626" cy="186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latin typeface="Franklin Gothic Book" panose="020B0503020102020204" pitchFamily="34" charset="0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41C211B6-FA3F-44C9-B016-AB10C544E6E9}"/>
              </a:ext>
            </a:extLst>
          </p:cNvPr>
          <p:cNvPicPr>
            <a:picLocks noChangeAspect="1"/>
          </p:cNvPicPr>
          <p:nvPr/>
        </p:nvPicPr>
        <p:blipFill>
          <a:blip r:embed="rId5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6579257"/>
            <a:ext cx="1480928" cy="336551"/>
          </a:xfrm>
          <a:prstGeom prst="rect">
            <a:avLst/>
          </a:prstGeom>
        </p:spPr>
      </p:pic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7613FBF-256D-4782-8F22-9C5B31F9C81E}"/>
              </a:ext>
            </a:extLst>
          </p:cNvPr>
          <p:cNvCxnSpPr/>
          <p:nvPr/>
        </p:nvCxnSpPr>
        <p:spPr>
          <a:xfrm flipH="1">
            <a:off x="681038" y="6550010"/>
            <a:ext cx="0" cy="39504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ss">
            <a:extLst>
              <a:ext uri="{FF2B5EF4-FFF2-40B4-BE49-F238E27FC236}">
                <a16:creationId xmlns:a16="http://schemas.microsoft.com/office/drawing/2014/main" id="{6BB509F1-2D63-4128-A2C7-11D71E8A3A11}"/>
              </a:ext>
            </a:extLst>
          </p:cNvPr>
          <p:cNvSpPr txBox="1"/>
          <p:nvPr/>
        </p:nvSpPr>
        <p:spPr>
          <a:xfrm>
            <a:off x="5302740" y="6547198"/>
            <a:ext cx="1198626" cy="186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latin typeface="Franklin Gothic Book" panose="020B0503020102020204" pitchFamily="34" charset="0"/>
                <a:cs typeface="Arial" panose="020B0604020202020204" pitchFamily="34" charset="0"/>
              </a:rPr>
              <a:t>Sample Size – 1,587</a:t>
            </a:r>
          </a:p>
        </p:txBody>
      </p:sp>
      <p:pic>
        <p:nvPicPr>
          <p:cNvPr id="236" name="Picture 235" descr="A picture containing vector graphics, text&#10;&#10;Description generated with high confidence">
            <a:extLst>
              <a:ext uri="{FF2B5EF4-FFF2-40B4-BE49-F238E27FC236}">
                <a16:creationId xmlns:a16="http://schemas.microsoft.com/office/drawing/2014/main" id="{98E79907-E011-4D48-9990-EDD5775DF56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" y="6567145"/>
            <a:ext cx="468000" cy="358648"/>
          </a:xfrm>
          <a:prstGeom prst="rect">
            <a:avLst/>
          </a:prstGeom>
        </p:spPr>
      </p:pic>
      <p:sp>
        <p:nvSpPr>
          <p:cNvPr id="237" name="Slide Number Placeholder 5">
            <a:extLst>
              <a:ext uri="{FF2B5EF4-FFF2-40B4-BE49-F238E27FC236}">
                <a16:creationId xmlns:a16="http://schemas.microsoft.com/office/drawing/2014/main" id="{E09946DB-5827-46E6-B5EA-A73A214D8263}"/>
              </a:ext>
            </a:extLst>
          </p:cNvPr>
          <p:cNvSpPr txBox="1"/>
          <p:nvPr/>
        </p:nvSpPr>
        <p:spPr>
          <a:xfrm>
            <a:off x="11807952" y="6700524"/>
            <a:ext cx="38404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03D202-6B80-4ED2-A32F-F39B276CAE97}" type="slidenum">
              <a:rPr lang="en-US" smtClean="0"/>
              <a:t>15</a:t>
            </a:fld>
            <a:endParaRPr lang="en-US"/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2234FE0A-CD19-44E0-BF50-7C0DA695A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47" y="132889"/>
            <a:ext cx="1352376" cy="385858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7C1AE974-F0FA-41B8-B39B-0462E276B14D}"/>
              </a:ext>
            </a:extLst>
          </p:cNvPr>
          <p:cNvSpPr/>
          <p:nvPr/>
        </p:nvSpPr>
        <p:spPr>
          <a:xfrm>
            <a:off x="5705536" y="5219422"/>
            <a:ext cx="3474720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 Placeholder 6">
            <a:extLst>
              <a:ext uri="{FF2B5EF4-FFF2-40B4-BE49-F238E27FC236}">
                <a16:creationId xmlns:a16="http://schemas.microsoft.com/office/drawing/2014/main" id="{81E14762-3E33-4FEC-8ED9-E28FB0489954}"/>
              </a:ext>
            </a:extLst>
          </p:cNvPr>
          <p:cNvSpPr txBox="1"/>
          <p:nvPr/>
        </p:nvSpPr>
        <p:spPr>
          <a:xfrm>
            <a:off x="6830889" y="6769669"/>
            <a:ext cx="1188605" cy="201129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</a:rPr>
              <a:t>Significantly Higher</a:t>
            </a:r>
          </a:p>
        </p:txBody>
      </p:sp>
      <p:sp>
        <p:nvSpPr>
          <p:cNvPr id="241" name="Text Placeholder 6">
            <a:extLst>
              <a:ext uri="{FF2B5EF4-FFF2-40B4-BE49-F238E27FC236}">
                <a16:creationId xmlns:a16="http://schemas.microsoft.com/office/drawing/2014/main" id="{1296ADAE-81F7-41CA-8957-79B49D1E9EE1}"/>
              </a:ext>
            </a:extLst>
          </p:cNvPr>
          <p:cNvSpPr txBox="1"/>
          <p:nvPr/>
        </p:nvSpPr>
        <p:spPr>
          <a:xfrm>
            <a:off x="8062211" y="6769669"/>
            <a:ext cx="1306029" cy="201130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</a:rPr>
              <a:t>Significantly Lower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5C092D8E-901B-4C54-B5C7-1A35839BA883}"/>
              </a:ext>
            </a:extLst>
          </p:cNvPr>
          <p:cNvSpPr/>
          <p:nvPr/>
        </p:nvSpPr>
        <p:spPr>
          <a:xfrm>
            <a:off x="6740613" y="6808865"/>
            <a:ext cx="114300" cy="1143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0">
              <a:latin typeface="Franklin Gothic Book" panose="020B0503020102020204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A3AB613-F111-4063-8F60-11DAD514F2A5}"/>
              </a:ext>
            </a:extLst>
          </p:cNvPr>
          <p:cNvSpPr/>
          <p:nvPr/>
        </p:nvSpPr>
        <p:spPr>
          <a:xfrm>
            <a:off x="7977137" y="6808865"/>
            <a:ext cx="114300" cy="114300"/>
          </a:xfrm>
          <a:prstGeom prst="ellipse">
            <a:avLst/>
          </a:prstGeom>
          <a:solidFill>
            <a:srgbClr val="A8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0">
              <a:latin typeface="Franklin Gothic Book" panose="020B0503020102020204" pitchFamily="34" charset="0"/>
            </a:endParaRPr>
          </a:p>
        </p:txBody>
      </p:sp>
      <p:sp>
        <p:nvSpPr>
          <p:cNvPr id="244" name="StatTestAgainst">
            <a:extLst>
              <a:ext uri="{FF2B5EF4-FFF2-40B4-BE49-F238E27FC236}">
                <a16:creationId xmlns:a16="http://schemas.microsoft.com/office/drawing/2014/main" id="{8335CB86-51D2-48B1-87FE-45515A9C6589}"/>
              </a:ext>
            </a:extLst>
          </p:cNvPr>
          <p:cNvSpPr txBox="1"/>
          <p:nvPr/>
        </p:nvSpPr>
        <p:spPr>
          <a:xfrm>
            <a:off x="6704596" y="6517243"/>
            <a:ext cx="5492891" cy="213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b="0" i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: CONVENIENCE, Filters: NONE</a:t>
            </a:r>
          </a:p>
        </p:txBody>
      </p:sp>
      <p:sp>
        <p:nvSpPr>
          <p:cNvPr id="245" name="leftPane">
            <a:extLst>
              <a:ext uri="{FF2B5EF4-FFF2-40B4-BE49-F238E27FC236}">
                <a16:creationId xmlns:a16="http://schemas.microsoft.com/office/drawing/2014/main" id="{CBC3E52A-5D05-4901-BB1B-6EDA5C6500D1}"/>
              </a:ext>
            </a:extLst>
          </p:cNvPr>
          <p:cNvSpPr txBox="1"/>
          <p:nvPr/>
        </p:nvSpPr>
        <p:spPr>
          <a:xfrm>
            <a:off x="75271" y="34520"/>
            <a:ext cx="10388434" cy="54468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defTabSz="1088473"/>
            <a:r>
              <a:rPr lang="en-US" sz="2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Path to 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Purchase</a:t>
            </a:r>
            <a:r>
              <a:rPr lang="en-US" sz="2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| 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7-ELEVEN|MAR 2019 12MMT</a:t>
            </a:r>
            <a:endParaRPr lang="en-US" sz="2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TPandFilters">
            <a:extLst>
              <a:ext uri="{FF2B5EF4-FFF2-40B4-BE49-F238E27FC236}">
                <a16:creationId xmlns:a16="http://schemas.microsoft.com/office/drawing/2014/main" id="{123794C6-08A4-417D-B915-31D8D876CEDB}"/>
              </a:ext>
            </a:extLst>
          </p:cNvPr>
          <p:cNvSpPr txBox="1"/>
          <p:nvPr/>
        </p:nvSpPr>
        <p:spPr>
          <a:xfrm>
            <a:off x="659777" y="6528305"/>
            <a:ext cx="5195025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N" sz="80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Source: CCNA iSHOP Tracker, Base - Total Trips, Sorted by: Largest Size, Time Period: MAR 2019 12MMT
Filters: NONE</a:t>
            </a:r>
          </a:p>
        </p:txBody>
      </p:sp>
      <p:sp>
        <p:nvSpPr>
          <p:cNvPr id="247" name="Text Placeholder 6">
            <a:extLst>
              <a:ext uri="{FF2B5EF4-FFF2-40B4-BE49-F238E27FC236}">
                <a16:creationId xmlns:a16="http://schemas.microsoft.com/office/drawing/2014/main" id="{D7C3FE2A-874C-4ED1-9CF8-E7C3A63C9005}"/>
              </a:ext>
            </a:extLst>
          </p:cNvPr>
          <p:cNvSpPr txBox="1"/>
          <p:nvPr/>
        </p:nvSpPr>
        <p:spPr>
          <a:xfrm>
            <a:off x="653838" y="6789369"/>
            <a:ext cx="438912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Sample size in chart legend/label;  Grey font = Low Sample (30-99)</a:t>
            </a:r>
          </a:p>
        </p:txBody>
      </p:sp>
    </p:spTree>
    <p:extLst>
      <p:ext uri="{BB962C8B-B14F-4D97-AF65-F5344CB8AC3E}">
        <p14:creationId xmlns:p14="http://schemas.microsoft.com/office/powerpoint/2010/main" val="167651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941" y="1035424"/>
            <a:ext cx="1976718" cy="270285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Franklin Gothic Book" panose="020B0503020102020204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8983109-9E9E-406D-8A55-3C0BD6DCF088}"/>
              </a:ext>
            </a:extLst>
          </p:cNvPr>
          <p:cNvSpPr/>
          <p:nvPr/>
        </p:nvSpPr>
        <p:spPr>
          <a:xfrm>
            <a:off x="2244464" y="671044"/>
            <a:ext cx="5074930" cy="3928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305638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SHOPPERS PLAN THEIR VISITS?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D03CAAF1-6BC7-4E6D-92D8-17D2EB3756D0}"/>
              </a:ext>
            </a:extLst>
          </p:cNvPr>
          <p:cNvSpPr txBox="1">
            <a:spLocks/>
          </p:cNvSpPr>
          <p:nvPr/>
        </p:nvSpPr>
        <p:spPr>
          <a:xfrm>
            <a:off x="11870271" y="9444514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F2ADB22-0FFA-4D8E-B5B6-F865BCB912F9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203" name="Footer Placeholder 2">
              <a:extLst>
                <a:ext uri="{FF2B5EF4-FFF2-40B4-BE49-F238E27FC236}">
                  <a16:creationId xmlns:a16="http://schemas.microsoft.com/office/drawing/2014/main" id="{C8E17CCB-5F9E-4705-8616-2750036FD1A0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F037FB0-D9E3-4865-837B-27B08A00D07C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B9B0C84-D57C-47F9-9323-E06EC404494E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8BFD68F-85A3-4B4A-BC22-283D260F09E7}"/>
              </a:ext>
            </a:extLst>
          </p:cNvPr>
          <p:cNvSpPr/>
          <p:nvPr/>
        </p:nvSpPr>
        <p:spPr>
          <a:xfrm>
            <a:off x="272426" y="670543"/>
            <a:ext cx="1986156" cy="392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50A9330-180B-42A6-975D-9F21888FFF97}"/>
              </a:ext>
            </a:extLst>
          </p:cNvPr>
          <p:cNvSpPr/>
          <p:nvPr/>
        </p:nvSpPr>
        <p:spPr>
          <a:xfrm>
            <a:off x="254811" y="697744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Location Prior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A1D511-1114-4DEF-861C-849FC1AB5DE2}"/>
              </a:ext>
            </a:extLst>
          </p:cNvPr>
          <p:cNvCxnSpPr>
            <a:cxnSpLocks/>
          </p:cNvCxnSpPr>
          <p:nvPr/>
        </p:nvCxnSpPr>
        <p:spPr>
          <a:xfrm>
            <a:off x="253999" y="710728"/>
            <a:ext cx="0" cy="27689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3CCCF43-514A-446E-AB3C-6C30DA58A780}"/>
              </a:ext>
            </a:extLst>
          </p:cNvPr>
          <p:cNvCxnSpPr>
            <a:cxnSpLocks/>
          </p:cNvCxnSpPr>
          <p:nvPr/>
        </p:nvCxnSpPr>
        <p:spPr>
          <a:xfrm>
            <a:off x="4105815" y="1065991"/>
            <a:ext cx="0" cy="265883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B148BDF-778A-470A-9CEF-407AF6589912}"/>
              </a:ext>
            </a:extLst>
          </p:cNvPr>
          <p:cNvCxnSpPr>
            <a:cxnSpLocks/>
          </p:cNvCxnSpPr>
          <p:nvPr/>
        </p:nvCxnSpPr>
        <p:spPr>
          <a:xfrm>
            <a:off x="6238788" y="102782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5EE08B5-6DF5-4EF2-BC9C-F07D20744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7250" y="-2681961"/>
            <a:ext cx="157625" cy="8224126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832DF495-8304-4E59-BE93-AC023D8F2713}"/>
              </a:ext>
            </a:extLst>
          </p:cNvPr>
          <p:cNvSpPr/>
          <p:nvPr/>
        </p:nvSpPr>
        <p:spPr>
          <a:xfrm>
            <a:off x="850303" y="1079000"/>
            <a:ext cx="80882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61E809E3-A5C7-45B4-B9DF-C96C339C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07935"/>
              </p:ext>
            </p:extLst>
          </p:nvPr>
        </p:nvGraphicFramePr>
        <p:xfrm>
          <a:off x="373962" y="2248725"/>
          <a:ext cx="1974834" cy="570004"/>
        </p:xfrm>
        <a:graphic>
          <a:graphicData uri="http://schemas.openxmlformats.org/drawingml/2006/table">
            <a:tbl>
              <a:tblPr/>
              <a:tblGrid>
                <a:gridCol w="1974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BD11F30D-D9D5-44A7-B8AC-5B1DF8EAD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9282"/>
              </p:ext>
            </p:extLst>
          </p:nvPr>
        </p:nvGraphicFramePr>
        <p:xfrm>
          <a:off x="418366" y="2817977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8" name="Rectangle 197">
            <a:extLst>
              <a:ext uri="{FF2B5EF4-FFF2-40B4-BE49-F238E27FC236}">
                <a16:creationId xmlns:a16="http://schemas.microsoft.com/office/drawing/2014/main" id="{357311EA-D391-4BBF-8714-67DCDE39B5C8}"/>
              </a:ext>
            </a:extLst>
          </p:cNvPr>
          <p:cNvSpPr/>
          <p:nvPr/>
        </p:nvSpPr>
        <p:spPr>
          <a:xfrm>
            <a:off x="2250470" y="697537"/>
            <a:ext cx="134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Trip Mission</a:t>
            </a:r>
            <a:endParaRPr lang="en-GB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481DC4F5-E95A-497F-BB84-BBF2F2209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10794"/>
              </p:ext>
            </p:extLst>
          </p:nvPr>
        </p:nvGraphicFramePr>
        <p:xfrm>
          <a:off x="2268211" y="2466716"/>
          <a:ext cx="1827881" cy="558126"/>
        </p:xfrm>
        <a:graphic>
          <a:graphicData uri="http://schemas.openxmlformats.org/drawingml/2006/table">
            <a:tbl>
              <a:tblPr/>
              <a:tblGrid>
                <a:gridCol w="182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4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33EC1942-3C5F-4781-BBED-4B749EB60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52458"/>
              </p:ext>
            </p:extLst>
          </p:nvPr>
        </p:nvGraphicFramePr>
        <p:xfrm>
          <a:off x="2268641" y="3050758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en-IN" sz="11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5D679620-5B85-43FE-B79B-BD37E2D6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74999"/>
              </p:ext>
            </p:extLst>
          </p:nvPr>
        </p:nvGraphicFramePr>
        <p:xfrm>
          <a:off x="4101657" y="2463294"/>
          <a:ext cx="2146400" cy="524812"/>
        </p:xfrm>
        <a:graphic>
          <a:graphicData uri="http://schemas.openxmlformats.org/drawingml/2006/table">
            <a:tbl>
              <a:tblPr/>
              <a:tblGrid>
                <a:gridCol w="21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6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41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006B4D80-628C-4BBA-A0BA-8A1718C3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01581"/>
              </p:ext>
            </p:extLst>
          </p:nvPr>
        </p:nvGraphicFramePr>
        <p:xfrm>
          <a:off x="4068714" y="3047122"/>
          <a:ext cx="2132384" cy="521931"/>
        </p:xfrm>
        <a:graphic>
          <a:graphicData uri="http://schemas.openxmlformats.org/drawingml/2006/table">
            <a:tbl>
              <a:tblPr/>
              <a:tblGrid>
                <a:gridCol w="2132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1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 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8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DEC6111D-8C75-438D-8664-DDF8E061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50094"/>
              </p:ext>
            </p:extLst>
          </p:nvPr>
        </p:nvGraphicFramePr>
        <p:xfrm>
          <a:off x="6253993" y="2456185"/>
          <a:ext cx="2063243" cy="552458"/>
        </p:xfrm>
        <a:graphic>
          <a:graphicData uri="http://schemas.openxmlformats.org/drawingml/2006/table">
            <a:tbl>
              <a:tblPr/>
              <a:tblGrid>
                <a:gridCol w="206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3070C42A-C7A3-47F5-A21D-0AC91F2C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686778"/>
              </p:ext>
            </p:extLst>
          </p:nvPr>
        </p:nvGraphicFramePr>
        <p:xfrm>
          <a:off x="6240501" y="3090758"/>
          <a:ext cx="2112362" cy="605095"/>
        </p:xfrm>
        <a:graphic>
          <a:graphicData uri="http://schemas.openxmlformats.org/drawingml/2006/table">
            <a:tbl>
              <a:tblPr/>
              <a:tblGrid>
                <a:gridCol w="211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5" name="Picture 234">
            <a:extLst>
              <a:ext uri="{FF2B5EF4-FFF2-40B4-BE49-F238E27FC236}">
                <a16:creationId xmlns:a16="http://schemas.microsoft.com/office/drawing/2014/main" id="{CA2E7C32-B52C-4423-A552-EAC3D4D5C4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86320" y="-22646"/>
            <a:ext cx="120049" cy="6263564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09C87E6B-F482-456B-AC2D-CA01BECAE17C}"/>
              </a:ext>
            </a:extLst>
          </p:cNvPr>
          <p:cNvSpPr/>
          <p:nvPr/>
        </p:nvSpPr>
        <p:spPr>
          <a:xfrm>
            <a:off x="8345098" y="686652"/>
            <a:ext cx="3137098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281D844-ABC5-497F-A95A-6BD04F079FB4}"/>
              </a:ext>
            </a:extLst>
          </p:cNvPr>
          <p:cNvSpPr/>
          <p:nvPr/>
        </p:nvSpPr>
        <p:spPr>
          <a:xfrm>
            <a:off x="8352863" y="69069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Planning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0" name="Chart 239">
            <a:extLst>
              <a:ext uri="{FF2B5EF4-FFF2-40B4-BE49-F238E27FC236}">
                <a16:creationId xmlns:a16="http://schemas.microsoft.com/office/drawing/2014/main" id="{1C425EC6-A6FF-4361-AFEC-B3F5981E6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944662"/>
              </p:ext>
            </p:extLst>
          </p:nvPr>
        </p:nvGraphicFramePr>
        <p:xfrm>
          <a:off x="8409090" y="2149476"/>
          <a:ext cx="1441184" cy="1259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1" name="Rectangle 240">
            <a:extLst>
              <a:ext uri="{FF2B5EF4-FFF2-40B4-BE49-F238E27FC236}">
                <a16:creationId xmlns:a16="http://schemas.microsoft.com/office/drawing/2014/main" id="{E8562BFF-FBA4-4EB1-AC58-837449C8A798}"/>
              </a:ext>
            </a:extLst>
          </p:cNvPr>
          <p:cNvSpPr/>
          <p:nvPr/>
        </p:nvSpPr>
        <p:spPr>
          <a:xfrm>
            <a:off x="8715100" y="2581886"/>
            <a:ext cx="728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41.4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AD730158-1750-45B5-AA34-E8394B643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58553" y="1878413"/>
            <a:ext cx="157625" cy="1881868"/>
          </a:xfrm>
          <a:prstGeom prst="rect">
            <a:avLst/>
          </a:prstGeom>
        </p:spPr>
      </p:pic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A1F69C4A-A0A8-4EE2-93A8-A67DA9A8A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30091"/>
              </p:ext>
            </p:extLst>
          </p:nvPr>
        </p:nvGraphicFramePr>
        <p:xfrm>
          <a:off x="9779754" y="2055725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Convenience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Table 260">
            <a:extLst>
              <a:ext uri="{FF2B5EF4-FFF2-40B4-BE49-F238E27FC236}">
                <a16:creationId xmlns:a16="http://schemas.microsoft.com/office/drawing/2014/main" id="{6C5FBCCE-592D-4FB4-940C-5DD569C41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21203"/>
              </p:ext>
            </p:extLst>
          </p:nvPr>
        </p:nvGraphicFramePr>
        <p:xfrm>
          <a:off x="9755438" y="2832916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Retail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C0F3B3B-1698-497A-A7FD-D311C67EAE1D}"/>
              </a:ext>
            </a:extLst>
          </p:cNvPr>
          <p:cNvCxnSpPr>
            <a:cxnSpLocks/>
          </p:cNvCxnSpPr>
          <p:nvPr/>
        </p:nvCxnSpPr>
        <p:spPr>
          <a:xfrm>
            <a:off x="8335845" y="734269"/>
            <a:ext cx="0" cy="292472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C43664-A1F0-488A-9238-F82D5CB0D0B2}"/>
              </a:ext>
            </a:extLst>
          </p:cNvPr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Rectangle 406">
            <a:extLst>
              <a:ext uri="{FF2B5EF4-FFF2-40B4-BE49-F238E27FC236}">
                <a16:creationId xmlns:a16="http://schemas.microsoft.com/office/drawing/2014/main" id="{A682E151-CFE7-4D2A-ACDB-70AF26CF3A3B}"/>
              </a:ext>
            </a:extLst>
          </p:cNvPr>
          <p:cNvSpPr/>
          <p:nvPr/>
        </p:nvSpPr>
        <p:spPr>
          <a:xfrm>
            <a:off x="2873803" y="2044246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32.7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7E570D88-AB57-4633-9611-F3B218E4D721}"/>
              </a:ext>
            </a:extLst>
          </p:cNvPr>
          <p:cNvSpPr/>
          <p:nvPr/>
        </p:nvSpPr>
        <p:spPr>
          <a:xfrm>
            <a:off x="4802800" y="2044246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29.8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718D68D-F491-41EE-B5EB-B505E599F856}"/>
              </a:ext>
            </a:extLst>
          </p:cNvPr>
          <p:cNvSpPr/>
          <p:nvPr/>
        </p:nvSpPr>
        <p:spPr>
          <a:xfrm>
            <a:off x="6936342" y="2044246"/>
            <a:ext cx="727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21.1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5ACF6D5-F1B2-46C0-BF34-B6892C799AE7}"/>
              </a:ext>
            </a:extLst>
          </p:cNvPr>
          <p:cNvSpPr/>
          <p:nvPr/>
        </p:nvSpPr>
        <p:spPr>
          <a:xfrm>
            <a:off x="927055" y="1915659"/>
            <a:ext cx="744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38.8%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9B86FF-5351-4D1F-9B81-0C66EFFBE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755" y="1301454"/>
            <a:ext cx="745956" cy="753416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6D2314DD-317F-4E55-A8A4-0D6CFF0FFB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651" y="1351684"/>
            <a:ext cx="659315" cy="659315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1F9B77C9-91BC-4639-88AC-EB3877828D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814" y="1407574"/>
            <a:ext cx="649635" cy="649635"/>
          </a:xfrm>
          <a:prstGeom prst="rect">
            <a:avLst/>
          </a:prstGeom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0F137A-7F99-4C6B-A313-7E27B3573025}"/>
              </a:ext>
            </a:extLst>
          </p:cNvPr>
          <p:cNvCxnSpPr>
            <a:cxnSpLocks/>
          </p:cNvCxnSpPr>
          <p:nvPr/>
        </p:nvCxnSpPr>
        <p:spPr>
          <a:xfrm>
            <a:off x="2247465" y="646012"/>
            <a:ext cx="0" cy="301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BE3C0302-40C7-4CE5-8CA9-58563922322B}"/>
              </a:ext>
            </a:extLst>
          </p:cNvPr>
          <p:cNvSpPr txBox="1"/>
          <p:nvPr/>
        </p:nvSpPr>
        <p:spPr>
          <a:xfrm>
            <a:off x="4439032" y="6763372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BF2CBC6-779A-4A8C-AEFA-17C5786AAAAA}"/>
              </a:ext>
            </a:extLst>
          </p:cNvPr>
          <p:cNvCxnSpPr/>
          <p:nvPr/>
        </p:nvCxnSpPr>
        <p:spPr>
          <a:xfrm>
            <a:off x="268217" y="105693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>
            <a:extLst>
              <a:ext uri="{FF2B5EF4-FFF2-40B4-BE49-F238E27FC236}">
                <a16:creationId xmlns:a16="http://schemas.microsoft.com/office/drawing/2014/main" id="{840F71CB-1C33-4630-9D8D-9B6698FE5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9152" y="1324604"/>
            <a:ext cx="745956" cy="753416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5894F7B3-2E0F-40D3-A351-76414BF037AF}"/>
              </a:ext>
            </a:extLst>
          </p:cNvPr>
          <p:cNvSpPr/>
          <p:nvPr/>
        </p:nvSpPr>
        <p:spPr>
          <a:xfrm>
            <a:off x="2687300" y="986667"/>
            <a:ext cx="97868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Large Stock-Up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D17CE4F-D35C-4839-A8B0-3CB6AFD41DC6}"/>
              </a:ext>
            </a:extLst>
          </p:cNvPr>
          <p:cNvSpPr/>
          <p:nvPr/>
        </p:nvSpPr>
        <p:spPr>
          <a:xfrm>
            <a:off x="6551452" y="1136150"/>
            <a:ext cx="129934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Need It Now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8EF7447-FC8C-4766-A6C5-3D0230CA2B61}"/>
              </a:ext>
            </a:extLst>
          </p:cNvPr>
          <p:cNvSpPr/>
          <p:nvPr/>
        </p:nvSpPr>
        <p:spPr>
          <a:xfrm>
            <a:off x="4412463" y="1079000"/>
            <a:ext cx="135580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Grab and Go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F06C61E-64DB-47E1-9799-E7FCF955960B}"/>
              </a:ext>
            </a:extLst>
          </p:cNvPr>
          <p:cNvSpPr/>
          <p:nvPr/>
        </p:nvSpPr>
        <p:spPr>
          <a:xfrm>
            <a:off x="8549137" y="1185207"/>
            <a:ext cx="2978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Visit Was Somewhat Planned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12D3899-0B7D-40F0-9858-ECA8DEB77E9F}"/>
              </a:ext>
            </a:extLst>
          </p:cNvPr>
          <p:cNvSpPr/>
          <p:nvPr/>
        </p:nvSpPr>
        <p:spPr>
          <a:xfrm>
            <a:off x="275764" y="3801126"/>
            <a:ext cx="3317874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C75E26C-CFF8-4093-9DE9-758BBF75DD7F}"/>
              </a:ext>
            </a:extLst>
          </p:cNvPr>
          <p:cNvSpPr/>
          <p:nvPr/>
        </p:nvSpPr>
        <p:spPr>
          <a:xfrm>
            <a:off x="254000" y="3803104"/>
            <a:ext cx="18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Preparation Type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3451B98E-909A-497D-9A97-465B97375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7188" y="-1868099"/>
            <a:ext cx="157625" cy="11476668"/>
          </a:xfrm>
          <a:prstGeom prst="rect">
            <a:avLst/>
          </a:prstGeom>
        </p:spPr>
      </p:pic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6EFF8A0-5DB0-49B7-92EF-694B504F5CA5}"/>
              </a:ext>
            </a:extLst>
          </p:cNvPr>
          <p:cNvCxnSpPr>
            <a:cxnSpLocks/>
          </p:cNvCxnSpPr>
          <p:nvPr/>
        </p:nvCxnSpPr>
        <p:spPr>
          <a:xfrm>
            <a:off x="6098833" y="3818841"/>
            <a:ext cx="0" cy="26776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Chart 173">
            <a:extLst>
              <a:ext uri="{FF2B5EF4-FFF2-40B4-BE49-F238E27FC236}">
                <a16:creationId xmlns:a16="http://schemas.microsoft.com/office/drawing/2014/main" id="{1E13AD5A-4F66-4817-A9A7-F8059877B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893183"/>
              </p:ext>
            </p:extLst>
          </p:nvPr>
        </p:nvGraphicFramePr>
        <p:xfrm>
          <a:off x="504335" y="5670826"/>
          <a:ext cx="1162236" cy="82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75" name="Rectangle 174">
            <a:extLst>
              <a:ext uri="{FF2B5EF4-FFF2-40B4-BE49-F238E27FC236}">
                <a16:creationId xmlns:a16="http://schemas.microsoft.com/office/drawing/2014/main" id="{38034153-1A79-40A3-99A1-1BB6C1FAA388}"/>
              </a:ext>
            </a:extLst>
          </p:cNvPr>
          <p:cNvSpPr/>
          <p:nvPr/>
        </p:nvSpPr>
        <p:spPr>
          <a:xfrm>
            <a:off x="9184799" y="606327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119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1DCC965-0C53-4D23-9701-D11091E5B4F6}"/>
              </a:ext>
            </a:extLst>
          </p:cNvPr>
          <p:cNvSpPr/>
          <p:nvPr/>
        </p:nvSpPr>
        <p:spPr>
          <a:xfrm>
            <a:off x="1810775" y="4847285"/>
            <a:ext cx="745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44.5%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BCF0B05-91BA-4FCC-A631-456AF36E2B55}"/>
              </a:ext>
            </a:extLst>
          </p:cNvPr>
          <p:cNvSpPr/>
          <p:nvPr/>
        </p:nvSpPr>
        <p:spPr>
          <a:xfrm>
            <a:off x="286018" y="5405173"/>
            <a:ext cx="1420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BD99E61-EB08-47C5-BF01-F6EEDF903364}"/>
              </a:ext>
            </a:extLst>
          </p:cNvPr>
          <p:cNvSpPr/>
          <p:nvPr/>
        </p:nvSpPr>
        <p:spPr>
          <a:xfrm>
            <a:off x="1928968" y="5405488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97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1A3592E-80D6-4C6C-AB70-813367FFA08A}"/>
              </a:ext>
            </a:extLst>
          </p:cNvPr>
          <p:cNvSpPr/>
          <p:nvPr/>
        </p:nvSpPr>
        <p:spPr>
          <a:xfrm>
            <a:off x="1893527" y="606020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614055E-C19B-46FA-BB98-4FE59F1C9299}"/>
              </a:ext>
            </a:extLst>
          </p:cNvPr>
          <p:cNvSpPr/>
          <p:nvPr/>
        </p:nvSpPr>
        <p:spPr>
          <a:xfrm>
            <a:off x="273165" y="5969724"/>
            <a:ext cx="1342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  <a:endParaRPr lang="en-US" sz="12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A7BE4FA-C89A-4B74-BD8C-A905E8052D91}"/>
              </a:ext>
            </a:extLst>
          </p:cNvPr>
          <p:cNvSpPr/>
          <p:nvPr/>
        </p:nvSpPr>
        <p:spPr>
          <a:xfrm>
            <a:off x="1067672" y="4359132"/>
            <a:ext cx="190325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Made A List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741C656-2E47-4019-8128-3F7636CF50F1}"/>
              </a:ext>
            </a:extLst>
          </p:cNvPr>
          <p:cNvSpPr/>
          <p:nvPr/>
        </p:nvSpPr>
        <p:spPr>
          <a:xfrm>
            <a:off x="2408080" y="4382823"/>
            <a:ext cx="190325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Searched For Coupons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794BEBB-3771-4195-83E5-6182624C6F6B}"/>
              </a:ext>
            </a:extLst>
          </p:cNvPr>
          <p:cNvSpPr/>
          <p:nvPr/>
        </p:nvSpPr>
        <p:spPr>
          <a:xfrm>
            <a:off x="3162160" y="4857579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20.5%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655FFAE-1342-4547-9F4D-5F8EA0E925CF}"/>
              </a:ext>
            </a:extLst>
          </p:cNvPr>
          <p:cNvSpPr/>
          <p:nvPr/>
        </p:nvSpPr>
        <p:spPr>
          <a:xfrm>
            <a:off x="3195587" y="5415782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10</a:t>
            </a:r>
            <a:r>
              <a:rPr kumimoji="0" lang="en-GB" sz="11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442752-9894-4866-9F72-6F59EFCA4A97}"/>
              </a:ext>
            </a:extLst>
          </p:cNvPr>
          <p:cNvSpPr/>
          <p:nvPr/>
        </p:nvSpPr>
        <p:spPr>
          <a:xfrm>
            <a:off x="3326858" y="6070499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8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D6F5E2D-BE69-4E18-BA60-D11319C6AD2A}"/>
              </a:ext>
            </a:extLst>
          </p:cNvPr>
          <p:cNvSpPr/>
          <p:nvPr/>
        </p:nvSpPr>
        <p:spPr>
          <a:xfrm>
            <a:off x="3989915" y="4269283"/>
            <a:ext cx="190325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rgbClr val="333E48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Planned Specific Menu/Dish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2061D9C-F206-4ECF-87AA-00BD590272A3}"/>
              </a:ext>
            </a:extLst>
          </p:cNvPr>
          <p:cNvSpPr/>
          <p:nvPr/>
        </p:nvSpPr>
        <p:spPr>
          <a:xfrm>
            <a:off x="4750599" y="4851760"/>
            <a:ext cx="737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10.5%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A48ADE4-D512-489F-85B0-432AC14603ED}"/>
              </a:ext>
            </a:extLst>
          </p:cNvPr>
          <p:cNvSpPr/>
          <p:nvPr/>
        </p:nvSpPr>
        <p:spPr>
          <a:xfrm>
            <a:off x="4860778" y="540996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97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BEB1A4E4-4B61-4743-B41D-FD33404B6F98}"/>
              </a:ext>
            </a:extLst>
          </p:cNvPr>
          <p:cNvSpPr/>
          <p:nvPr/>
        </p:nvSpPr>
        <p:spPr>
          <a:xfrm>
            <a:off x="4825337" y="6064680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101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2C350DF-DAF9-432F-B55A-72D7516358FC}"/>
              </a:ext>
            </a:extLst>
          </p:cNvPr>
          <p:cNvGrpSpPr/>
          <p:nvPr/>
        </p:nvGrpSpPr>
        <p:grpSpPr>
          <a:xfrm>
            <a:off x="6190306" y="3807973"/>
            <a:ext cx="5662315" cy="2871414"/>
            <a:chOff x="3493966" y="3769873"/>
            <a:chExt cx="4887385" cy="287141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CFFE3C9-E91E-4CDD-9F7A-A155DB37AE7B}"/>
                </a:ext>
              </a:extLst>
            </p:cNvPr>
            <p:cNvSpPr/>
            <p:nvPr/>
          </p:nvSpPr>
          <p:spPr>
            <a:xfrm>
              <a:off x="3533557" y="3777963"/>
              <a:ext cx="4814327" cy="3706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16C4869-C5D2-44A6-AA80-30C79F838CDC}"/>
                </a:ext>
              </a:extLst>
            </p:cNvPr>
            <p:cNvCxnSpPr>
              <a:cxnSpLocks/>
            </p:cNvCxnSpPr>
            <p:nvPr/>
          </p:nvCxnSpPr>
          <p:spPr>
            <a:xfrm>
              <a:off x="6935123" y="4224162"/>
              <a:ext cx="0" cy="241712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6A89108-07EB-4C55-B528-1D2902B4A5CD}"/>
                </a:ext>
              </a:extLst>
            </p:cNvPr>
            <p:cNvCxnSpPr>
              <a:cxnSpLocks/>
            </p:cNvCxnSpPr>
            <p:nvPr/>
          </p:nvCxnSpPr>
          <p:spPr>
            <a:xfrm>
              <a:off x="5449199" y="4224162"/>
              <a:ext cx="0" cy="241712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D1E5FEB-76C4-4E09-9659-B0D7BF96B159}"/>
                </a:ext>
              </a:extLst>
            </p:cNvPr>
            <p:cNvSpPr/>
            <p:nvPr/>
          </p:nvSpPr>
          <p:spPr>
            <a:xfrm>
              <a:off x="3493966" y="3769873"/>
              <a:ext cx="214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3 Destination Items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1CC075F-4763-43C3-A8DD-5951438A5A63}"/>
                </a:ext>
              </a:extLst>
            </p:cNvPr>
            <p:cNvSpPr/>
            <p:nvPr/>
          </p:nvSpPr>
          <p:spPr>
            <a:xfrm>
              <a:off x="5472897" y="4367006"/>
              <a:ext cx="1548188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en-US" sz="1200" b="1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Fresh Meat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9506C79-B509-4B54-A544-64DE0ADA4D49}"/>
                </a:ext>
              </a:extLst>
            </p:cNvPr>
            <p:cNvSpPr/>
            <p:nvPr/>
          </p:nvSpPr>
          <p:spPr>
            <a:xfrm>
              <a:off x="6683233" y="4381551"/>
              <a:ext cx="1577123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en-US" sz="1200" b="1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Eggs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B703CB3-5CF6-4826-BF80-D31DE5B808DC}"/>
                </a:ext>
              </a:extLst>
            </p:cNvPr>
            <p:cNvSpPr/>
            <p:nvPr/>
          </p:nvSpPr>
          <p:spPr>
            <a:xfrm>
              <a:off x="4663785" y="4829370"/>
              <a:ext cx="6434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b="1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44.5%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2756509-7C1E-496E-A4F0-BDC671E9CD96}"/>
                </a:ext>
              </a:extLst>
            </p:cNvPr>
            <p:cNvSpPr/>
            <p:nvPr/>
          </p:nvSpPr>
          <p:spPr>
            <a:xfrm>
              <a:off x="5889226" y="4825351"/>
              <a:ext cx="6362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b="1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16.5%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D214957-C8C7-4E7A-B5C2-21919E9DD8BA}"/>
                </a:ext>
              </a:extLst>
            </p:cNvPr>
            <p:cNvSpPr/>
            <p:nvPr/>
          </p:nvSpPr>
          <p:spPr>
            <a:xfrm>
              <a:off x="7312382" y="4887523"/>
              <a:ext cx="6397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b="1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15.4%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8798B87-5E18-4B92-B576-C4DC0AC27E1D}"/>
                </a:ext>
              </a:extLst>
            </p:cNvPr>
            <p:cNvSpPr/>
            <p:nvPr/>
          </p:nvSpPr>
          <p:spPr>
            <a:xfrm>
              <a:off x="3531768" y="5428560"/>
              <a:ext cx="1155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Convenience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77C54AB-C222-4796-AA49-521439B26460}"/>
                </a:ext>
              </a:extLst>
            </p:cNvPr>
            <p:cNvSpPr/>
            <p:nvPr/>
          </p:nvSpPr>
          <p:spPr>
            <a:xfrm>
              <a:off x="4781016" y="5428875"/>
              <a:ext cx="3032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97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8C2CC5E-3BA4-47FB-85A4-C58C37575C14}"/>
                </a:ext>
              </a:extLst>
            </p:cNvPr>
            <p:cNvSpPr/>
            <p:nvPr/>
          </p:nvSpPr>
          <p:spPr>
            <a:xfrm>
              <a:off x="4741740" y="5988108"/>
              <a:ext cx="3752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E413B-DE94-46D8-9819-F6354ABE3E93}"/>
                </a:ext>
              </a:extLst>
            </p:cNvPr>
            <p:cNvSpPr/>
            <p:nvPr/>
          </p:nvSpPr>
          <p:spPr>
            <a:xfrm>
              <a:off x="6069067" y="5428875"/>
              <a:ext cx="3752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119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DF0B065-52F8-4EA9-9EBD-F85D84003660}"/>
                </a:ext>
              </a:extLst>
            </p:cNvPr>
            <p:cNvSpPr/>
            <p:nvPr/>
          </p:nvSpPr>
          <p:spPr>
            <a:xfrm>
              <a:off x="3521313" y="5993111"/>
              <a:ext cx="10919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Retail</a:t>
              </a:r>
              <a:endParaRPr lang="en-US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2A3B824-E670-46B1-A784-BE3891E09DB5}"/>
                </a:ext>
              </a:extLst>
            </p:cNvPr>
            <p:cNvSpPr/>
            <p:nvPr/>
          </p:nvSpPr>
          <p:spPr>
            <a:xfrm>
              <a:off x="7428470" y="5428875"/>
              <a:ext cx="3032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92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611FBF3-D169-4052-B378-A891EA6B4F68}"/>
                </a:ext>
              </a:extLst>
            </p:cNvPr>
            <p:cNvSpPr/>
            <p:nvPr/>
          </p:nvSpPr>
          <p:spPr>
            <a:xfrm>
              <a:off x="7428470" y="6045601"/>
              <a:ext cx="3032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87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B502EA61-2714-4594-BDE2-A41FFE7B4DA1}"/>
                </a:ext>
              </a:extLst>
            </p:cNvPr>
            <p:cNvSpPr/>
            <p:nvPr/>
          </p:nvSpPr>
          <p:spPr>
            <a:xfrm>
              <a:off x="4121381" y="4287293"/>
              <a:ext cx="154818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en-US" sz="1200" b="1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Gasoline/ </a:t>
              </a:r>
            </a:p>
            <a:p>
              <a:pPr lvl="0" algn="ctr">
                <a:defRPr/>
              </a:pPr>
              <a:r>
                <a:rPr lang="en-US" sz="1200" b="1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Diesel</a:t>
              </a:r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052C111B-F26E-4380-95D8-5D5DDFB53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70122" y="2438885"/>
              <a:ext cx="157625" cy="4864832"/>
            </a:xfrm>
            <a:prstGeom prst="rect">
              <a:avLst/>
            </a:prstGeom>
          </p:spPr>
        </p:pic>
      </p:grp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B98AD7E-C384-4C33-8A13-152535AE3F66}"/>
              </a:ext>
            </a:extLst>
          </p:cNvPr>
          <p:cNvCxnSpPr>
            <a:cxnSpLocks/>
          </p:cNvCxnSpPr>
          <p:nvPr/>
        </p:nvCxnSpPr>
        <p:spPr>
          <a:xfrm>
            <a:off x="2686646" y="427206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9AC79F5-52AC-49F0-81AE-49C5F4704E70}"/>
              </a:ext>
            </a:extLst>
          </p:cNvPr>
          <p:cNvCxnSpPr>
            <a:cxnSpLocks/>
          </p:cNvCxnSpPr>
          <p:nvPr/>
        </p:nvCxnSpPr>
        <p:spPr>
          <a:xfrm>
            <a:off x="4096092" y="424426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6D8C104-30DC-417B-8E31-7EC6B23E9CD6}"/>
              </a:ext>
            </a:extLst>
          </p:cNvPr>
          <p:cNvCxnSpPr/>
          <p:nvPr/>
        </p:nvCxnSpPr>
        <p:spPr>
          <a:xfrm>
            <a:off x="6220320" y="4190145"/>
            <a:ext cx="5399095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174484D-0318-4E40-B7D4-E722B46FCB91}"/>
              </a:ext>
            </a:extLst>
          </p:cNvPr>
          <p:cNvCxnSpPr/>
          <p:nvPr/>
        </p:nvCxnSpPr>
        <p:spPr>
          <a:xfrm>
            <a:off x="333358" y="4195846"/>
            <a:ext cx="5674503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D4DE769D-ADF3-4ED6-A139-5564AA233146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D8489453-1427-4021-BA54-D596C7C46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2329" y="2110094"/>
            <a:ext cx="157625" cy="56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18383-C8A4-49C6-B116-2D513B97C3A1}"/>
              </a:ext>
            </a:extLst>
          </p:cNvPr>
          <p:cNvSpPr txBox="1"/>
          <p:nvPr/>
        </p:nvSpPr>
        <p:spPr>
          <a:xfrm>
            <a:off x="226929" y="273146"/>
            <a:ext cx="10241969" cy="384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MOTIVATES YOUR SHOPPERS TO VISIT?</a:t>
            </a:r>
            <a:endParaRPr lang="en-US" dirty="0">
              <a:solidFill>
                <a:srgbClr val="333E48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8217" y="1077772"/>
            <a:ext cx="11616271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82540" y="3807242"/>
            <a:ext cx="11616271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6270" y="2358592"/>
            <a:ext cx="1675372" cy="770229"/>
            <a:chOff x="802673" y="1650821"/>
            <a:chExt cx="1226772" cy="1035609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186332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1144852" y="1981105"/>
              <a:ext cx="427491" cy="3517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78.5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327879" y="2360633"/>
            <a:ext cx="1675371" cy="766146"/>
            <a:chOff x="802673" y="1650821"/>
            <a:chExt cx="1226772" cy="1035609"/>
          </a:xfrm>
        </p:grpSpPr>
        <p:graphicFrame>
          <p:nvGraphicFramePr>
            <p:cNvPr id="174" name="Chart 173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16253941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5" name="Rectangle 174"/>
            <p:cNvSpPr/>
            <p:nvPr/>
          </p:nvSpPr>
          <p:spPr>
            <a:xfrm>
              <a:off x="1144850" y="1981107"/>
              <a:ext cx="427491" cy="3536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51.5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7683484" y="2362848"/>
            <a:ext cx="1675372" cy="761717"/>
            <a:chOff x="802673" y="1650821"/>
            <a:chExt cx="1226772" cy="1035609"/>
          </a:xfrm>
        </p:grpSpPr>
        <p:graphicFrame>
          <p:nvGraphicFramePr>
            <p:cNvPr id="185" name="Chart 184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3138800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6" name="Rectangle 185"/>
            <p:cNvSpPr/>
            <p:nvPr/>
          </p:nvSpPr>
          <p:spPr>
            <a:xfrm>
              <a:off x="1144852" y="1981105"/>
              <a:ext cx="427491" cy="355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49.5%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9980782" y="2358738"/>
            <a:ext cx="1675371" cy="769937"/>
            <a:chOff x="802673" y="1650821"/>
            <a:chExt cx="1226772" cy="1035609"/>
          </a:xfrm>
        </p:grpSpPr>
        <p:graphicFrame>
          <p:nvGraphicFramePr>
            <p:cNvPr id="196" name="Chart 195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45673918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7" name="Rectangle 196"/>
            <p:cNvSpPr/>
            <p:nvPr/>
          </p:nvSpPr>
          <p:spPr>
            <a:xfrm>
              <a:off x="1144850" y="1981106"/>
              <a:ext cx="427491" cy="351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33.3%</a:t>
              </a:r>
            </a:p>
          </p:txBody>
        </p:sp>
      </p:grpSp>
      <p:pic>
        <p:nvPicPr>
          <p:cNvPr id="274" name="Picture 27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0096" y="-3432678"/>
            <a:ext cx="91440" cy="11616270"/>
          </a:xfrm>
          <a:prstGeom prst="rect">
            <a:avLst/>
          </a:prstGeom>
        </p:spPr>
      </p:pic>
      <p:cxnSp>
        <p:nvCxnSpPr>
          <p:cNvPr id="228" name="Straight Connector 227"/>
          <p:cNvCxnSpPr>
            <a:cxnSpLocks/>
          </p:cNvCxnSpPr>
          <p:nvPr/>
        </p:nvCxnSpPr>
        <p:spPr>
          <a:xfrm>
            <a:off x="264160" y="66079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A4664FE-1EB7-48D3-82DA-9E57DA2BA78E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232" name="Footer Placeholder 2">
              <a:extLst>
                <a:ext uri="{FF2B5EF4-FFF2-40B4-BE49-F238E27FC236}">
                  <a16:creationId xmlns:a16="http://schemas.microsoft.com/office/drawing/2014/main" id="{CFB43AC8-82A2-40A5-9144-E272C7510BF1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97DE403-B95B-4D4E-8FB4-1D091EEFC846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2F1A39C-A962-4D97-B424-E4A75CE6E235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218" name="Picture 2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781" y="1454320"/>
            <a:ext cx="526087" cy="526087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816A6E4-4043-4432-BACF-CE5FB0B27C07}"/>
              </a:ext>
            </a:extLst>
          </p:cNvPr>
          <p:cNvGrpSpPr/>
          <p:nvPr/>
        </p:nvGrpSpPr>
        <p:grpSpPr>
          <a:xfrm>
            <a:off x="2919360" y="2358592"/>
            <a:ext cx="1675372" cy="770229"/>
            <a:chOff x="802673" y="1650821"/>
            <a:chExt cx="1226772" cy="1035609"/>
          </a:xfrm>
        </p:grpSpPr>
        <p:graphicFrame>
          <p:nvGraphicFramePr>
            <p:cNvPr id="262" name="Chart 261">
              <a:extLst>
                <a:ext uri="{FF2B5EF4-FFF2-40B4-BE49-F238E27FC236}">
                  <a16:creationId xmlns:a16="http://schemas.microsoft.com/office/drawing/2014/main" id="{AFF24047-9861-4B03-AB91-E8E6939FE0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859636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4347A91-C381-468F-A6A3-1A8389C676FD}"/>
                </a:ext>
              </a:extLst>
            </p:cNvPr>
            <p:cNvSpPr/>
            <p:nvPr/>
          </p:nvSpPr>
          <p:spPr>
            <a:xfrm>
              <a:off x="1144851" y="1981105"/>
              <a:ext cx="427491" cy="3517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69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.4%</a:t>
              </a:r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44511C3-7FFA-41DE-BCAC-6CC65B685ABD}"/>
              </a:ext>
            </a:extLst>
          </p:cNvPr>
          <p:cNvSpPr/>
          <p:nvPr/>
        </p:nvSpPr>
        <p:spPr>
          <a:xfrm>
            <a:off x="11116182" y="3549601"/>
            <a:ext cx="184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7C9E2CF9-9E86-44C6-AF24-D620DF91C907}"/>
              </a:ext>
            </a:extLst>
          </p:cNvPr>
          <p:cNvGrpSpPr/>
          <p:nvPr/>
        </p:nvGrpSpPr>
        <p:grpSpPr>
          <a:xfrm>
            <a:off x="654357" y="5087837"/>
            <a:ext cx="1675372" cy="770229"/>
            <a:chOff x="802673" y="1650821"/>
            <a:chExt cx="1226772" cy="1035609"/>
          </a:xfrm>
        </p:grpSpPr>
        <p:graphicFrame>
          <p:nvGraphicFramePr>
            <p:cNvPr id="390" name="Chart 389">
              <a:extLst>
                <a:ext uri="{FF2B5EF4-FFF2-40B4-BE49-F238E27FC236}">
                  <a16:creationId xmlns:a16="http://schemas.microsoft.com/office/drawing/2014/main" id="{79AB5CE7-7CAC-4A69-A6E8-C5365ED2C2F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35673058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DCAF4E12-7B9B-4ABD-B050-B4E0880419E0}"/>
                </a:ext>
              </a:extLst>
            </p:cNvPr>
            <p:cNvSpPr/>
            <p:nvPr/>
          </p:nvSpPr>
          <p:spPr>
            <a:xfrm>
              <a:off x="1144852" y="1981105"/>
              <a:ext cx="427491" cy="3517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96.6%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0E6C2-8C2D-4D7E-AFC9-7EE96EDEEA55}"/>
              </a:ext>
            </a:extLst>
          </p:cNvPr>
          <p:cNvGrpSpPr/>
          <p:nvPr/>
        </p:nvGrpSpPr>
        <p:grpSpPr>
          <a:xfrm>
            <a:off x="7677765" y="5092093"/>
            <a:ext cx="1675372" cy="761717"/>
            <a:chOff x="6970511" y="3470907"/>
            <a:chExt cx="1360800" cy="618695"/>
          </a:xfrm>
        </p:grpSpPr>
        <p:graphicFrame>
          <p:nvGraphicFramePr>
            <p:cNvPr id="404" name="Chart 403">
              <a:extLst>
                <a:ext uri="{FF2B5EF4-FFF2-40B4-BE49-F238E27FC236}">
                  <a16:creationId xmlns:a16="http://schemas.microsoft.com/office/drawing/2014/main" id="{8F86E202-B739-4C18-9D23-B660949889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1836404"/>
                </p:ext>
              </p:extLst>
            </p:nvPr>
          </p:nvGraphicFramePr>
          <p:xfrm>
            <a:off x="6970511" y="3470907"/>
            <a:ext cx="1360800" cy="6186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511FACE5-4F16-42AB-96DE-8B7344FC7A98}"/>
                </a:ext>
              </a:extLst>
            </p:cNvPr>
            <p:cNvSpPr/>
            <p:nvPr/>
          </p:nvSpPr>
          <p:spPr>
            <a:xfrm>
              <a:off x="7350073" y="3668226"/>
              <a:ext cx="474196" cy="2124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89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.0%</a:t>
              </a:r>
            </a:p>
          </p:txBody>
        </p:sp>
      </p:grpSp>
      <p:pic>
        <p:nvPicPr>
          <p:cNvPr id="413" name="Picture 412">
            <a:extLst>
              <a:ext uri="{FF2B5EF4-FFF2-40B4-BE49-F238E27FC236}">
                <a16:creationId xmlns:a16="http://schemas.microsoft.com/office/drawing/2014/main" id="{5548B9EC-801B-4106-9084-118C54AE8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9573" y="-704790"/>
            <a:ext cx="157625" cy="11616270"/>
          </a:xfrm>
          <a:prstGeom prst="rect">
            <a:avLst/>
          </a:prstGeom>
        </p:spPr>
      </p:pic>
      <p:grpSp>
        <p:nvGrpSpPr>
          <p:cNvPr id="434" name="Group 433">
            <a:extLst>
              <a:ext uri="{FF2B5EF4-FFF2-40B4-BE49-F238E27FC236}">
                <a16:creationId xmlns:a16="http://schemas.microsoft.com/office/drawing/2014/main" id="{322E83DE-0914-401D-B974-9FE940F92AB9}"/>
              </a:ext>
            </a:extLst>
          </p:cNvPr>
          <p:cNvGrpSpPr/>
          <p:nvPr/>
        </p:nvGrpSpPr>
        <p:grpSpPr>
          <a:xfrm>
            <a:off x="2947666" y="5087837"/>
            <a:ext cx="1675372" cy="770229"/>
            <a:chOff x="802673" y="1650821"/>
            <a:chExt cx="1226772" cy="1035609"/>
          </a:xfrm>
        </p:grpSpPr>
        <p:graphicFrame>
          <p:nvGraphicFramePr>
            <p:cNvPr id="435" name="Chart 434">
              <a:extLst>
                <a:ext uri="{FF2B5EF4-FFF2-40B4-BE49-F238E27FC236}">
                  <a16:creationId xmlns:a16="http://schemas.microsoft.com/office/drawing/2014/main" id="{50FC5076-1AB5-42E3-8291-3BF816857A1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2867272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59A12D5-DF9A-4964-BFF4-FC4AA7E264EB}"/>
                </a:ext>
              </a:extLst>
            </p:cNvPr>
            <p:cNvSpPr/>
            <p:nvPr/>
          </p:nvSpPr>
          <p:spPr>
            <a:xfrm>
              <a:off x="1144852" y="1981105"/>
              <a:ext cx="427491" cy="3517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94.1%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9A57D94-B56D-445C-A655-FA1793D9AB58}"/>
              </a:ext>
            </a:extLst>
          </p:cNvPr>
          <p:cNvGrpSpPr/>
          <p:nvPr/>
        </p:nvGrpSpPr>
        <p:grpSpPr>
          <a:xfrm>
            <a:off x="9896877" y="5089878"/>
            <a:ext cx="1675371" cy="766146"/>
            <a:chOff x="802673" y="1650821"/>
            <a:chExt cx="1226772" cy="1035609"/>
          </a:xfrm>
        </p:grpSpPr>
        <p:graphicFrame>
          <p:nvGraphicFramePr>
            <p:cNvPr id="395" name="Chart 394">
              <a:extLst>
                <a:ext uri="{FF2B5EF4-FFF2-40B4-BE49-F238E27FC236}">
                  <a16:creationId xmlns:a16="http://schemas.microsoft.com/office/drawing/2014/main" id="{E58C02B4-3E34-48B7-B6F2-2C89896B48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8488316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D1A8EDC2-5EC8-4AD0-B7FE-AA06E117461B}"/>
                </a:ext>
              </a:extLst>
            </p:cNvPr>
            <p:cNvSpPr/>
            <p:nvPr/>
          </p:nvSpPr>
          <p:spPr>
            <a:xfrm>
              <a:off x="1144850" y="1981107"/>
              <a:ext cx="427491" cy="3536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79.5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67AEA45-1107-437E-A98E-49BEC2263C0A}"/>
              </a:ext>
            </a:extLst>
          </p:cNvPr>
          <p:cNvGrpSpPr/>
          <p:nvPr/>
        </p:nvGrpSpPr>
        <p:grpSpPr>
          <a:xfrm>
            <a:off x="5325340" y="5077826"/>
            <a:ext cx="1675371" cy="769937"/>
            <a:chOff x="802673" y="1650821"/>
            <a:chExt cx="1226772" cy="1035609"/>
          </a:xfrm>
        </p:grpSpPr>
        <p:graphicFrame>
          <p:nvGraphicFramePr>
            <p:cNvPr id="410" name="Chart 409">
              <a:extLst>
                <a:ext uri="{FF2B5EF4-FFF2-40B4-BE49-F238E27FC236}">
                  <a16:creationId xmlns:a16="http://schemas.microsoft.com/office/drawing/2014/main" id="{3DB2E4BC-867D-4A8D-998C-3BF1A69F28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7489763"/>
                </p:ext>
              </p:extLst>
            </p:nvPr>
          </p:nvGraphicFramePr>
          <p:xfrm>
            <a:off x="802673" y="1650821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60F2D1BF-59EF-4DA6-917A-1A6233FD0EE1}"/>
                </a:ext>
              </a:extLst>
            </p:cNvPr>
            <p:cNvSpPr/>
            <p:nvPr/>
          </p:nvSpPr>
          <p:spPr>
            <a:xfrm>
              <a:off x="1144850" y="1981106"/>
              <a:ext cx="427491" cy="351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91.6%</a:t>
              </a:r>
            </a:p>
          </p:txBody>
        </p:sp>
      </p:grpSp>
      <p:sp>
        <p:nvSpPr>
          <p:cNvPr id="94" name="Rectangle 93"/>
          <p:cNvSpPr/>
          <p:nvPr/>
        </p:nvSpPr>
        <p:spPr>
          <a:xfrm>
            <a:off x="1968510" y="3464984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046936" y="3241504"/>
            <a:ext cx="4347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102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12274" y="3445865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B8890B1-1E3B-492C-B64A-A102414DCC4E}"/>
              </a:ext>
            </a:extLst>
          </p:cNvPr>
          <p:cNvSpPr/>
          <p:nvPr/>
        </p:nvSpPr>
        <p:spPr>
          <a:xfrm>
            <a:off x="312274" y="3171121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015B884-AFA4-48BF-B197-E4D0CEE16602}"/>
              </a:ext>
            </a:extLst>
          </p:cNvPr>
          <p:cNvSpPr/>
          <p:nvPr/>
        </p:nvSpPr>
        <p:spPr>
          <a:xfrm>
            <a:off x="4440375" y="3484084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99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3821F401-A2D0-45A8-A85D-26C9448967C0}"/>
              </a:ext>
            </a:extLst>
          </p:cNvPr>
          <p:cNvSpPr/>
          <p:nvPr/>
        </p:nvSpPr>
        <p:spPr>
          <a:xfrm>
            <a:off x="4371630" y="3229421"/>
            <a:ext cx="4347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C2A0166-527D-4052-A40A-72C3939738D8}"/>
              </a:ext>
            </a:extLst>
          </p:cNvPr>
          <p:cNvSpPr/>
          <p:nvPr/>
        </p:nvSpPr>
        <p:spPr>
          <a:xfrm>
            <a:off x="6764765" y="3493415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82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7E69ADF-B240-44CE-A3A7-0C478F8BDDD4}"/>
              </a:ext>
            </a:extLst>
          </p:cNvPr>
          <p:cNvSpPr/>
          <p:nvPr/>
        </p:nvSpPr>
        <p:spPr>
          <a:xfrm>
            <a:off x="6783174" y="3232366"/>
            <a:ext cx="351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91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8BDC04B-4FB0-4640-8071-3C0C225C983B}"/>
              </a:ext>
            </a:extLst>
          </p:cNvPr>
          <p:cNvSpPr/>
          <p:nvPr/>
        </p:nvSpPr>
        <p:spPr>
          <a:xfrm>
            <a:off x="9108046" y="3456416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89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2C1A901-23EE-47A8-AEB3-5D600E3224B4}"/>
              </a:ext>
            </a:extLst>
          </p:cNvPr>
          <p:cNvSpPr/>
          <p:nvPr/>
        </p:nvSpPr>
        <p:spPr>
          <a:xfrm>
            <a:off x="9096590" y="3192135"/>
            <a:ext cx="351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91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E164B28-8502-41E3-8104-0F8BFF45722A}"/>
              </a:ext>
            </a:extLst>
          </p:cNvPr>
          <p:cNvSpPr/>
          <p:nvPr/>
        </p:nvSpPr>
        <p:spPr>
          <a:xfrm>
            <a:off x="11424899" y="3493415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115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8E0DAF6-0499-43C2-BC30-431380270DCA}"/>
              </a:ext>
            </a:extLst>
          </p:cNvPr>
          <p:cNvSpPr/>
          <p:nvPr/>
        </p:nvSpPr>
        <p:spPr>
          <a:xfrm>
            <a:off x="11425887" y="3211143"/>
            <a:ext cx="4347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116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3EAD800-5624-4037-A71F-F3B484499D9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2132" y="1403491"/>
            <a:ext cx="553648" cy="551011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97D07ADC-6FD3-4728-88C3-BD9BF0E62F32}"/>
              </a:ext>
            </a:extLst>
          </p:cNvPr>
          <p:cNvSpPr/>
          <p:nvPr/>
        </p:nvSpPr>
        <p:spPr>
          <a:xfrm>
            <a:off x="1992223" y="6199127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105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8276321-C17C-4C70-B544-5614DB8C5D36}"/>
              </a:ext>
            </a:extLst>
          </p:cNvPr>
          <p:cNvSpPr/>
          <p:nvPr/>
        </p:nvSpPr>
        <p:spPr>
          <a:xfrm>
            <a:off x="2012696" y="5925151"/>
            <a:ext cx="496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102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BEBEF2F-E7D0-4E57-B06C-464667B764B5}"/>
              </a:ext>
            </a:extLst>
          </p:cNvPr>
          <p:cNvSpPr/>
          <p:nvPr/>
        </p:nvSpPr>
        <p:spPr>
          <a:xfrm>
            <a:off x="4294721" y="6182727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818BC7C-294C-4FA2-83BF-D3FA3C27D480}"/>
              </a:ext>
            </a:extLst>
          </p:cNvPr>
          <p:cNvSpPr/>
          <p:nvPr/>
        </p:nvSpPr>
        <p:spPr>
          <a:xfrm>
            <a:off x="4287385" y="5955101"/>
            <a:ext cx="496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8CB11E12-520E-4FAC-A6A9-47BC959D1A7A}"/>
              </a:ext>
            </a:extLst>
          </p:cNvPr>
          <p:cNvSpPr/>
          <p:nvPr/>
        </p:nvSpPr>
        <p:spPr>
          <a:xfrm>
            <a:off x="6614388" y="6208735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103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31B3ABA-6265-47A8-B2A1-F416C931BD3F}"/>
              </a:ext>
            </a:extLst>
          </p:cNvPr>
          <p:cNvSpPr/>
          <p:nvPr/>
        </p:nvSpPr>
        <p:spPr>
          <a:xfrm>
            <a:off x="6612201" y="5944942"/>
            <a:ext cx="496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103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C7A5962-8A51-44CF-AC80-410F3138C51F}"/>
              </a:ext>
            </a:extLst>
          </p:cNvPr>
          <p:cNvSpPr/>
          <p:nvPr/>
        </p:nvSpPr>
        <p:spPr>
          <a:xfrm>
            <a:off x="8938279" y="6208735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5AA6237-235B-46AC-95E3-24B9279FB1CB}"/>
              </a:ext>
            </a:extLst>
          </p:cNvPr>
          <p:cNvSpPr/>
          <p:nvPr/>
        </p:nvSpPr>
        <p:spPr>
          <a:xfrm>
            <a:off x="8896929" y="5955209"/>
            <a:ext cx="496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F4AB8C4-BE62-4AB5-B2D3-80A2C2FC6103}"/>
              </a:ext>
            </a:extLst>
          </p:cNvPr>
          <p:cNvSpPr/>
          <p:nvPr/>
        </p:nvSpPr>
        <p:spPr>
          <a:xfrm>
            <a:off x="11304109" y="6216819"/>
            <a:ext cx="5167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103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E91566A4-E160-4979-BCD9-AC87077CCA8C}"/>
              </a:ext>
            </a:extLst>
          </p:cNvPr>
          <p:cNvSpPr/>
          <p:nvPr/>
        </p:nvSpPr>
        <p:spPr>
          <a:xfrm>
            <a:off x="11319173" y="5980881"/>
            <a:ext cx="496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109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2332D6C-B226-4F02-9AA4-8C31752B2DDB}"/>
              </a:ext>
            </a:extLst>
          </p:cNvPr>
          <p:cNvCxnSpPr>
            <a:cxnSpLocks/>
          </p:cNvCxnSpPr>
          <p:nvPr/>
        </p:nvCxnSpPr>
        <p:spPr>
          <a:xfrm flipH="1">
            <a:off x="2591831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59FC780-84F6-4998-9726-8FB879D67C89}"/>
              </a:ext>
            </a:extLst>
          </p:cNvPr>
          <p:cNvCxnSpPr>
            <a:cxnSpLocks/>
          </p:cNvCxnSpPr>
          <p:nvPr/>
        </p:nvCxnSpPr>
        <p:spPr>
          <a:xfrm>
            <a:off x="4909314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03DD5AC1-A555-4920-823F-66BA719BE92C}"/>
              </a:ext>
            </a:extLst>
          </p:cNvPr>
          <p:cNvCxnSpPr>
            <a:cxnSpLocks/>
          </p:cNvCxnSpPr>
          <p:nvPr/>
        </p:nvCxnSpPr>
        <p:spPr>
          <a:xfrm>
            <a:off x="7226795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5A34107-FF7A-40DA-8916-0B28A95D2AFB}"/>
              </a:ext>
            </a:extLst>
          </p:cNvPr>
          <p:cNvCxnSpPr>
            <a:cxnSpLocks/>
          </p:cNvCxnSpPr>
          <p:nvPr/>
        </p:nvCxnSpPr>
        <p:spPr>
          <a:xfrm>
            <a:off x="9544276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4A820B-9A37-469D-8FA0-C88EC9C372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547" y="4097475"/>
            <a:ext cx="667124" cy="667124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3531EF49-9583-4CCF-A0CE-0020451F3B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6664" y="4181685"/>
            <a:ext cx="558380" cy="563964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EDCA78C3-E9A4-41A6-B09D-5F772D26B9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155" y="4194363"/>
            <a:ext cx="571406" cy="57712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7D273D0-EC0E-47AA-9470-3354A6F71F9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964" y="4209257"/>
            <a:ext cx="549428" cy="54942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B9289599-4AA1-4D3C-B068-92DBECAC2FC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5294" y="4181547"/>
            <a:ext cx="536884" cy="536884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E3330B9-B383-43CF-9148-3B2CFE5D340C}"/>
              </a:ext>
            </a:extLst>
          </p:cNvPr>
          <p:cNvCxnSpPr>
            <a:cxnSpLocks/>
          </p:cNvCxnSpPr>
          <p:nvPr/>
        </p:nvCxnSpPr>
        <p:spPr>
          <a:xfrm flipH="1">
            <a:off x="2591831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75920E8-DA60-4B3B-B3F2-45BA9E9D548C}"/>
              </a:ext>
            </a:extLst>
          </p:cNvPr>
          <p:cNvCxnSpPr>
            <a:cxnSpLocks/>
          </p:cNvCxnSpPr>
          <p:nvPr/>
        </p:nvCxnSpPr>
        <p:spPr>
          <a:xfrm>
            <a:off x="4909314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F0C0BA-9A71-49F7-B710-46976F722BA9}"/>
              </a:ext>
            </a:extLst>
          </p:cNvPr>
          <p:cNvCxnSpPr>
            <a:cxnSpLocks/>
          </p:cNvCxnSpPr>
          <p:nvPr/>
        </p:nvCxnSpPr>
        <p:spPr>
          <a:xfrm>
            <a:off x="7226795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2F1CB0-B301-47AB-85D7-7B19D1C6FE34}"/>
              </a:ext>
            </a:extLst>
          </p:cNvPr>
          <p:cNvCxnSpPr>
            <a:cxnSpLocks/>
          </p:cNvCxnSpPr>
          <p:nvPr/>
        </p:nvCxnSpPr>
        <p:spPr>
          <a:xfrm>
            <a:off x="9544276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008B172-4569-4C65-94B1-C96E95F96BAB}"/>
              </a:ext>
            </a:extLst>
          </p:cNvPr>
          <p:cNvSpPr/>
          <p:nvPr/>
        </p:nvSpPr>
        <p:spPr>
          <a:xfrm rot="5400000">
            <a:off x="5440247" y="-4485249"/>
            <a:ext cx="436020" cy="10701489"/>
          </a:xfrm>
          <a:prstGeom prst="rect">
            <a:avLst/>
          </a:prstGeom>
          <a:gradFill flip="none" rotWithShape="1">
            <a:gsLst>
              <a:gs pos="100000">
                <a:srgbClr val="F9F9F9"/>
              </a:gs>
              <a:gs pos="0">
                <a:schemeClr val="bg1">
                  <a:lumMod val="95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D23E7E1-8BAD-464C-971C-F93EAD76F001}"/>
              </a:ext>
            </a:extLst>
          </p:cNvPr>
          <p:cNvCxnSpPr>
            <a:cxnSpLocks/>
          </p:cNvCxnSpPr>
          <p:nvPr/>
        </p:nvCxnSpPr>
        <p:spPr>
          <a:xfrm>
            <a:off x="254000" y="66079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B6EDB-F66D-4CFA-AEBF-605EF910BD10}"/>
              </a:ext>
            </a:extLst>
          </p:cNvPr>
          <p:cNvSpPr/>
          <p:nvPr/>
        </p:nvSpPr>
        <p:spPr>
          <a:xfrm>
            <a:off x="254000" y="645553"/>
            <a:ext cx="11023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//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A5C75A6-7CA0-46A1-941C-C1D9B2637D9F}"/>
              </a:ext>
            </a:extLst>
          </p:cNvPr>
          <p:cNvSpPr/>
          <p:nvPr/>
        </p:nvSpPr>
        <p:spPr>
          <a:xfrm>
            <a:off x="299345" y="6194229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426B2BD-7CC0-432C-90EF-C0C0457D21DC}"/>
              </a:ext>
            </a:extLst>
          </p:cNvPr>
          <p:cNvSpPr/>
          <p:nvPr/>
        </p:nvSpPr>
        <p:spPr>
          <a:xfrm>
            <a:off x="299345" y="5919485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573E0EC-3A18-41C0-8DFE-EB56F788B021}"/>
              </a:ext>
            </a:extLst>
          </p:cNvPr>
          <p:cNvSpPr/>
          <p:nvPr/>
        </p:nvSpPr>
        <p:spPr>
          <a:xfrm>
            <a:off x="2682167" y="6198501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F5E24A7-020A-4303-9FA5-8161328F6E9C}"/>
              </a:ext>
            </a:extLst>
          </p:cNvPr>
          <p:cNvSpPr/>
          <p:nvPr/>
        </p:nvSpPr>
        <p:spPr>
          <a:xfrm>
            <a:off x="2682167" y="5923757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E1DBB24-C417-4D73-9AAC-37BC33D1947D}"/>
              </a:ext>
            </a:extLst>
          </p:cNvPr>
          <p:cNvSpPr/>
          <p:nvPr/>
        </p:nvSpPr>
        <p:spPr>
          <a:xfrm>
            <a:off x="4962773" y="6191163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3AC762D-83AE-4D19-8F97-1EF25BECC62C}"/>
              </a:ext>
            </a:extLst>
          </p:cNvPr>
          <p:cNvSpPr/>
          <p:nvPr/>
        </p:nvSpPr>
        <p:spPr>
          <a:xfrm>
            <a:off x="4962773" y="5916419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1AAEC34-C0A3-4168-B939-AE7536E92806}"/>
              </a:ext>
            </a:extLst>
          </p:cNvPr>
          <p:cNvSpPr/>
          <p:nvPr/>
        </p:nvSpPr>
        <p:spPr>
          <a:xfrm>
            <a:off x="7306219" y="6194364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175D1D-20BC-4534-B9E2-CA4985F8D53C}"/>
              </a:ext>
            </a:extLst>
          </p:cNvPr>
          <p:cNvSpPr/>
          <p:nvPr/>
        </p:nvSpPr>
        <p:spPr>
          <a:xfrm>
            <a:off x="7306219" y="5919620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987BE48-6749-46BC-8A67-4148277DB04C}"/>
              </a:ext>
            </a:extLst>
          </p:cNvPr>
          <p:cNvSpPr/>
          <p:nvPr/>
        </p:nvSpPr>
        <p:spPr>
          <a:xfrm>
            <a:off x="9590663" y="6197149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97C9FBE-79F9-4DE1-9F6A-85A3EDD0BBAC}"/>
              </a:ext>
            </a:extLst>
          </p:cNvPr>
          <p:cNvSpPr/>
          <p:nvPr/>
        </p:nvSpPr>
        <p:spPr>
          <a:xfrm>
            <a:off x="9590663" y="5922405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F2101E3-B858-41B5-8E8B-CEB9DF0C3CF8}"/>
              </a:ext>
            </a:extLst>
          </p:cNvPr>
          <p:cNvSpPr/>
          <p:nvPr/>
        </p:nvSpPr>
        <p:spPr>
          <a:xfrm>
            <a:off x="2578268" y="3463617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8E8E9CA-A6BA-49FD-AD1D-8B62C0890CBE}"/>
              </a:ext>
            </a:extLst>
          </p:cNvPr>
          <p:cNvSpPr/>
          <p:nvPr/>
        </p:nvSpPr>
        <p:spPr>
          <a:xfrm>
            <a:off x="2578268" y="3188873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E94A3E5-6AB2-475C-9491-6A8624D0CC9B}"/>
              </a:ext>
            </a:extLst>
          </p:cNvPr>
          <p:cNvSpPr/>
          <p:nvPr/>
        </p:nvSpPr>
        <p:spPr>
          <a:xfrm>
            <a:off x="5036923" y="3464651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859A379-08FB-458E-928F-0547062940D5}"/>
              </a:ext>
            </a:extLst>
          </p:cNvPr>
          <p:cNvSpPr/>
          <p:nvPr/>
        </p:nvSpPr>
        <p:spPr>
          <a:xfrm>
            <a:off x="5040555" y="3227604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FBBADF0-8B77-478A-8ECE-4D6DB2B0B848}"/>
              </a:ext>
            </a:extLst>
          </p:cNvPr>
          <p:cNvSpPr/>
          <p:nvPr/>
        </p:nvSpPr>
        <p:spPr>
          <a:xfrm>
            <a:off x="7365228" y="3438903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2D51A19-E94B-4186-A120-5CC31A2FE866}"/>
              </a:ext>
            </a:extLst>
          </p:cNvPr>
          <p:cNvSpPr/>
          <p:nvPr/>
        </p:nvSpPr>
        <p:spPr>
          <a:xfrm>
            <a:off x="7365228" y="3164159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492D1E-5024-4A9A-93DB-6CB6870A38D1}"/>
              </a:ext>
            </a:extLst>
          </p:cNvPr>
          <p:cNvSpPr/>
          <p:nvPr/>
        </p:nvSpPr>
        <p:spPr>
          <a:xfrm>
            <a:off x="9631212" y="3441393"/>
            <a:ext cx="182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B6464CE-EED8-4D44-ACCE-F7A111596278}"/>
              </a:ext>
            </a:extLst>
          </p:cNvPr>
          <p:cNvSpPr/>
          <p:nvPr/>
        </p:nvSpPr>
        <p:spPr>
          <a:xfrm>
            <a:off x="9631212" y="3166649"/>
            <a:ext cx="1675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5B6C34A3-DB8F-4AAE-B745-989688CA511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3224" y="1440784"/>
            <a:ext cx="514180" cy="514180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CBA1148-912F-4514-9F63-49C67B4876E6}"/>
              </a:ext>
            </a:extLst>
          </p:cNvPr>
          <p:cNvCxnSpPr>
            <a:cxnSpLocks/>
          </p:cNvCxnSpPr>
          <p:nvPr/>
        </p:nvCxnSpPr>
        <p:spPr>
          <a:xfrm>
            <a:off x="244350" y="140420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C9561D-F468-44D0-8231-27CCC90D7BB1}"/>
              </a:ext>
            </a:extLst>
          </p:cNvPr>
          <p:cNvCxnSpPr>
            <a:cxnSpLocks/>
          </p:cNvCxnSpPr>
          <p:nvPr/>
        </p:nvCxnSpPr>
        <p:spPr>
          <a:xfrm>
            <a:off x="268217" y="1087074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23C8496-650E-46DC-99EC-58F0E9D76BD7}"/>
              </a:ext>
            </a:extLst>
          </p:cNvPr>
          <p:cNvCxnSpPr>
            <a:cxnSpLocks/>
          </p:cNvCxnSpPr>
          <p:nvPr/>
        </p:nvCxnSpPr>
        <p:spPr>
          <a:xfrm>
            <a:off x="268217" y="415182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442FCE8-0A72-4932-A175-DE43D86B3ACA}"/>
              </a:ext>
            </a:extLst>
          </p:cNvPr>
          <p:cNvSpPr/>
          <p:nvPr/>
        </p:nvSpPr>
        <p:spPr>
          <a:xfrm>
            <a:off x="2564993" y="2035448"/>
            <a:ext cx="23841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Take Advantage of Coupon/ Promo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56B99AD-8818-4C93-9F9B-9F7484EF9082}"/>
              </a:ext>
            </a:extLst>
          </p:cNvPr>
          <p:cNvSpPr/>
          <p:nvPr/>
        </p:nvSpPr>
        <p:spPr>
          <a:xfrm>
            <a:off x="4907406" y="2010729"/>
            <a:ext cx="23384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Get In and Out Quickly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ECC5B9D-DDCF-4145-830E-C25E61F482B0}"/>
              </a:ext>
            </a:extLst>
          </p:cNvPr>
          <p:cNvSpPr/>
          <p:nvPr/>
        </p:nvSpPr>
        <p:spPr>
          <a:xfrm>
            <a:off x="7180655" y="1993737"/>
            <a:ext cx="2533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Buy Specific Items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C610C43-CEC8-4DF5-A8EC-19EF67270E54}"/>
              </a:ext>
            </a:extLst>
          </p:cNvPr>
          <p:cNvSpPr/>
          <p:nvPr/>
        </p:nvSpPr>
        <p:spPr>
          <a:xfrm>
            <a:off x="9522152" y="1924282"/>
            <a:ext cx="2338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Get The Best Everyday Value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1DD40B1-0257-4E2E-B98A-B59104D5AF3B}"/>
              </a:ext>
            </a:extLst>
          </p:cNvPr>
          <p:cNvSpPr/>
          <p:nvPr/>
        </p:nvSpPr>
        <p:spPr>
          <a:xfrm>
            <a:off x="421535" y="2059711"/>
            <a:ext cx="212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Get a quick drink or snack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B651681-FD36-45BE-A635-1F8FF201EACF}"/>
              </a:ext>
            </a:extLst>
          </p:cNvPr>
          <p:cNvSpPr/>
          <p:nvPr/>
        </p:nvSpPr>
        <p:spPr>
          <a:xfrm>
            <a:off x="2597586" y="4723946"/>
            <a:ext cx="2302689" cy="270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Most Convenient/ Time Saving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0C84C8F-F0C3-49A3-8F71-4AFFEFA0F05B}"/>
              </a:ext>
            </a:extLst>
          </p:cNvPr>
          <p:cNvSpPr/>
          <p:nvPr/>
        </p:nvSpPr>
        <p:spPr>
          <a:xfrm>
            <a:off x="7234001" y="4728560"/>
            <a:ext cx="23232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Has hard to find items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B31EC0D-A676-4746-A415-E208C8CF2A5F}"/>
              </a:ext>
            </a:extLst>
          </p:cNvPr>
          <p:cNvSpPr/>
          <p:nvPr/>
        </p:nvSpPr>
        <p:spPr>
          <a:xfrm>
            <a:off x="259588" y="4728560"/>
            <a:ext cx="23250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Has Highest Quality Items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D200A44-BCEB-459D-A160-4CF7CD4CCA4C}"/>
              </a:ext>
            </a:extLst>
          </p:cNvPr>
          <p:cNvSpPr/>
          <p:nvPr/>
        </p:nvSpPr>
        <p:spPr>
          <a:xfrm>
            <a:off x="9479764" y="4725890"/>
            <a:ext cx="2449712" cy="266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Has Pharmacy/ Other Services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2F818DF-0398-4FB8-A5F0-59423E0EC453}"/>
              </a:ext>
            </a:extLst>
          </p:cNvPr>
          <p:cNvSpPr/>
          <p:nvPr/>
        </p:nvSpPr>
        <p:spPr>
          <a:xfrm>
            <a:off x="4900275" y="4728560"/>
            <a:ext cx="23193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Has the best prices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E730DA9-A0E4-4FBE-B883-98AB2FEEC89B}"/>
              </a:ext>
            </a:extLst>
          </p:cNvPr>
          <p:cNvGrpSpPr/>
          <p:nvPr/>
        </p:nvGrpSpPr>
        <p:grpSpPr>
          <a:xfrm>
            <a:off x="268217" y="1047292"/>
            <a:ext cx="11616271" cy="340215"/>
            <a:chOff x="244056" y="583603"/>
            <a:chExt cx="11616271" cy="340215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65CCD822-4A9E-4763-AA51-46CB03476266}"/>
                </a:ext>
              </a:extLst>
            </p:cNvPr>
            <p:cNvSpPr/>
            <p:nvPr/>
          </p:nvSpPr>
          <p:spPr>
            <a:xfrm>
              <a:off x="244056" y="583603"/>
              <a:ext cx="11616271" cy="33617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5CA35F0-8C20-426B-B637-D5468A72239F}"/>
                </a:ext>
              </a:extLst>
            </p:cNvPr>
            <p:cNvSpPr/>
            <p:nvPr/>
          </p:nvSpPr>
          <p:spPr>
            <a:xfrm>
              <a:off x="254000" y="585264"/>
              <a:ext cx="31332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Reason For Store Choice Segment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2B2A18D-E315-47AF-A45A-3EA512EF3342}"/>
              </a:ext>
            </a:extLst>
          </p:cNvPr>
          <p:cNvGrpSpPr/>
          <p:nvPr/>
        </p:nvGrpSpPr>
        <p:grpSpPr>
          <a:xfrm>
            <a:off x="282540" y="3795772"/>
            <a:ext cx="11616271" cy="347646"/>
            <a:chOff x="254216" y="572133"/>
            <a:chExt cx="11616271" cy="34764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0A42809-9458-45D9-A0B7-DC9D472D3470}"/>
                </a:ext>
              </a:extLst>
            </p:cNvPr>
            <p:cNvSpPr/>
            <p:nvPr/>
          </p:nvSpPr>
          <p:spPr>
            <a:xfrm>
              <a:off x="254216" y="583603"/>
              <a:ext cx="11616271" cy="33617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BBC5D05-0165-4B79-AFFB-D8E67313A6A3}"/>
                </a:ext>
              </a:extLst>
            </p:cNvPr>
            <p:cNvSpPr/>
            <p:nvPr/>
          </p:nvSpPr>
          <p:spPr>
            <a:xfrm>
              <a:off x="264865" y="572133"/>
              <a:ext cx="2407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Claimed Visit Motivations 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BE2463ED-83D7-423E-86B4-F4D017DB256C}"/>
              </a:ext>
            </a:extLst>
          </p:cNvPr>
          <p:cNvSpPr txBox="1"/>
          <p:nvPr/>
        </p:nvSpPr>
        <p:spPr>
          <a:xfrm>
            <a:off x="4410599" y="6775613"/>
            <a:ext cx="2985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2B08512-A778-4448-89AD-8E7B03468190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129EA35-382F-4E5B-A40E-622A620A03F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6310" y="1459485"/>
            <a:ext cx="604279" cy="610322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F76B58C4-C11B-4995-8C71-A0192595E9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170" y="1537667"/>
            <a:ext cx="558380" cy="5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roup 521">
            <a:extLst>
              <a:ext uri="{FF2B5EF4-FFF2-40B4-BE49-F238E27FC236}">
                <a16:creationId xmlns:a16="http://schemas.microsoft.com/office/drawing/2014/main" id="{FA3A1012-94E3-4133-9D5F-2B4A1C4182A0}"/>
              </a:ext>
            </a:extLst>
          </p:cNvPr>
          <p:cNvGrpSpPr/>
          <p:nvPr/>
        </p:nvGrpSpPr>
        <p:grpSpPr>
          <a:xfrm>
            <a:off x="228084" y="2891756"/>
            <a:ext cx="11641644" cy="403804"/>
            <a:chOff x="228629" y="4122232"/>
            <a:chExt cx="11641644" cy="403804"/>
          </a:xfrm>
        </p:grpSpPr>
        <p:pic>
          <p:nvPicPr>
            <p:cNvPr id="523" name="Picture 522">
              <a:extLst>
                <a:ext uri="{FF2B5EF4-FFF2-40B4-BE49-F238E27FC236}">
                  <a16:creationId xmlns:a16="http://schemas.microsoft.com/office/drawing/2014/main" id="{6B88A168-8EEB-4EFB-88DA-E508B610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3325" y="-1539603"/>
              <a:ext cx="157625" cy="11616270"/>
            </a:xfrm>
            <a:prstGeom prst="rect">
              <a:avLst/>
            </a:prstGeom>
          </p:spPr>
        </p:pic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C7C7080-F6B1-47BB-B92B-F574B4E5DB68}"/>
                </a:ext>
              </a:extLst>
            </p:cNvPr>
            <p:cNvSpPr/>
            <p:nvPr/>
          </p:nvSpPr>
          <p:spPr>
            <a:xfrm>
              <a:off x="228629" y="4122232"/>
              <a:ext cx="11616271" cy="4038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858574A8-774A-4236-B15F-89748A6C11D0}"/>
                </a:ext>
              </a:extLst>
            </p:cNvPr>
            <p:cNvCxnSpPr/>
            <p:nvPr/>
          </p:nvCxnSpPr>
          <p:spPr>
            <a:xfrm>
              <a:off x="230604" y="4495925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1" name="Picture 240">
            <a:extLst>
              <a:ext uri="{FF2B5EF4-FFF2-40B4-BE49-F238E27FC236}">
                <a16:creationId xmlns:a16="http://schemas.microsoft.com/office/drawing/2014/main" id="{EB204431-15D8-4986-B088-99CAAB3126B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42" y="5131078"/>
            <a:ext cx="157625" cy="1436552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84DE9033-33BC-4EFD-9149-D57BA7D34249}"/>
              </a:ext>
            </a:extLst>
          </p:cNvPr>
          <p:cNvSpPr/>
          <p:nvPr/>
        </p:nvSpPr>
        <p:spPr>
          <a:xfrm>
            <a:off x="233351" y="629902"/>
            <a:ext cx="8725213" cy="4407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9AB3CA0-489E-4E4A-BAB7-EB3F111501A7}"/>
              </a:ext>
            </a:extLst>
          </p:cNvPr>
          <p:cNvSpPr/>
          <p:nvPr/>
        </p:nvSpPr>
        <p:spPr>
          <a:xfrm>
            <a:off x="225425" y="269065"/>
            <a:ext cx="11616271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latin typeface="Franklin Gothic Book" panose="020B0503020102020204" pitchFamily="34" charset="0"/>
              </a:rPr>
              <a:t>WHAT DIFFERENTIATES YOUR SHOPPERS SHOPPING CHOICES?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668B4DD-2694-4DAC-9300-9250A065EF1A}"/>
              </a:ext>
            </a:extLst>
          </p:cNvPr>
          <p:cNvSpPr/>
          <p:nvPr/>
        </p:nvSpPr>
        <p:spPr>
          <a:xfrm>
            <a:off x="240681" y="637208"/>
            <a:ext cx="181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Items Purchased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5E8E34F-E6A3-4759-BED7-947EFADE1B18}"/>
              </a:ext>
            </a:extLst>
          </p:cNvPr>
          <p:cNvGrpSpPr/>
          <p:nvPr/>
        </p:nvGrpSpPr>
        <p:grpSpPr>
          <a:xfrm>
            <a:off x="248575" y="2873550"/>
            <a:ext cx="11616273" cy="343182"/>
            <a:chOff x="254000" y="4189719"/>
            <a:chExt cx="11616273" cy="343182"/>
          </a:xfrm>
        </p:grpSpPr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9ABB7792-0EB4-4CB7-81B8-1F2DDDE0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3325" y="-1539603"/>
              <a:ext cx="157625" cy="11616270"/>
            </a:xfrm>
            <a:prstGeom prst="rect">
              <a:avLst/>
            </a:prstGeom>
          </p:spPr>
        </p:pic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494E153-20D5-41FC-A894-214C5C5BA514}"/>
                </a:ext>
              </a:extLst>
            </p:cNvPr>
            <p:cNvSpPr/>
            <p:nvPr/>
          </p:nvSpPr>
          <p:spPr>
            <a:xfrm>
              <a:off x="254000" y="4194347"/>
              <a:ext cx="13992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Impulse Items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0D8E1F-DDDB-4E33-AE1A-7C41363A9711}"/>
              </a:ext>
            </a:extLst>
          </p:cNvPr>
          <p:cNvCxnSpPr>
            <a:cxnSpLocks/>
          </p:cNvCxnSpPr>
          <p:nvPr/>
        </p:nvCxnSpPr>
        <p:spPr>
          <a:xfrm>
            <a:off x="3422844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E86A27E-DEAB-4BF1-BD39-F8CEA7E807D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3195" y="798062"/>
            <a:ext cx="157625" cy="1701658"/>
          </a:xfrm>
          <a:prstGeom prst="rect">
            <a:avLst/>
          </a:prstGeom>
        </p:spPr>
      </p:pic>
      <p:sp>
        <p:nvSpPr>
          <p:cNvPr id="273" name="Rectangle 272">
            <a:extLst>
              <a:ext uri="{FF2B5EF4-FFF2-40B4-BE49-F238E27FC236}">
                <a16:creationId xmlns:a16="http://schemas.microsoft.com/office/drawing/2014/main" id="{8DE1DD0C-3CAB-4E2C-967C-518349582BC7}"/>
              </a:ext>
            </a:extLst>
          </p:cNvPr>
          <p:cNvSpPr/>
          <p:nvPr/>
        </p:nvSpPr>
        <p:spPr>
          <a:xfrm>
            <a:off x="2104346" y="1185496"/>
            <a:ext cx="1092776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Seafood</a:t>
            </a: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06D9657-E601-4895-852B-40C54AED01D2}"/>
              </a:ext>
            </a:extLst>
          </p:cNvPr>
          <p:cNvGrpSpPr/>
          <p:nvPr/>
        </p:nvGrpSpPr>
        <p:grpSpPr>
          <a:xfrm>
            <a:off x="1764591" y="1960432"/>
            <a:ext cx="885641" cy="678469"/>
            <a:chOff x="802673" y="1888756"/>
            <a:chExt cx="1226772" cy="1035609"/>
          </a:xfrm>
        </p:grpSpPr>
        <p:graphicFrame>
          <p:nvGraphicFramePr>
            <p:cNvPr id="275" name="Chart 274">
              <a:extLst>
                <a:ext uri="{FF2B5EF4-FFF2-40B4-BE49-F238E27FC236}">
                  <a16:creationId xmlns:a16="http://schemas.microsoft.com/office/drawing/2014/main" id="{A2E11C83-9B7E-4A01-B6FC-5A322A2BAF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0306503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BB2F2C94-8BA6-43B8-AF5D-0A94946F328E}"/>
                </a:ext>
              </a:extLst>
            </p:cNvPr>
            <p:cNvSpPr/>
            <p:nvPr/>
          </p:nvSpPr>
          <p:spPr>
            <a:xfrm>
              <a:off x="928535" y="2196153"/>
              <a:ext cx="857537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42.1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277" name="Rectangle 276">
            <a:extLst>
              <a:ext uri="{FF2B5EF4-FFF2-40B4-BE49-F238E27FC236}">
                <a16:creationId xmlns:a16="http://schemas.microsoft.com/office/drawing/2014/main" id="{F022F114-5610-4757-996B-FDBFD557292E}"/>
              </a:ext>
            </a:extLst>
          </p:cNvPr>
          <p:cNvSpPr/>
          <p:nvPr/>
        </p:nvSpPr>
        <p:spPr>
          <a:xfrm>
            <a:off x="2817894" y="2063664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85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4107803-840F-462E-84B4-3D2FF9FAF09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464" y="1899405"/>
            <a:ext cx="45720" cy="792639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BE0E16F8-5FAA-477A-91FB-145BCF578752}"/>
              </a:ext>
            </a:extLst>
          </p:cNvPr>
          <p:cNvSpPr/>
          <p:nvPr/>
        </p:nvSpPr>
        <p:spPr>
          <a:xfrm>
            <a:off x="2822568" y="2568162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01967B25-35EA-4DA7-AD4F-BBAD14F729C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119" y="819804"/>
            <a:ext cx="157625" cy="1658176"/>
          </a:xfrm>
          <a:prstGeom prst="rect">
            <a:avLst/>
          </a:prstGeom>
        </p:spPr>
      </p:pic>
      <p:sp>
        <p:nvSpPr>
          <p:cNvPr id="287" name="Rectangle 286">
            <a:extLst>
              <a:ext uri="{FF2B5EF4-FFF2-40B4-BE49-F238E27FC236}">
                <a16:creationId xmlns:a16="http://schemas.microsoft.com/office/drawing/2014/main" id="{629A8F6E-AC78-4907-A912-04770D50FCFD}"/>
              </a:ext>
            </a:extLst>
          </p:cNvPr>
          <p:cNvSpPr/>
          <p:nvPr/>
        </p:nvSpPr>
        <p:spPr>
          <a:xfrm>
            <a:off x="3790440" y="1180799"/>
            <a:ext cx="1219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Fres</a:t>
            </a:r>
            <a:r>
              <a:rPr lang="en-GB" sz="14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h Meat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1A1DA7-CEC6-4EE6-82AE-5F72C12D852A}"/>
              </a:ext>
            </a:extLst>
          </p:cNvPr>
          <p:cNvGrpSpPr/>
          <p:nvPr/>
        </p:nvGrpSpPr>
        <p:grpSpPr>
          <a:xfrm>
            <a:off x="3426749" y="1958960"/>
            <a:ext cx="885641" cy="678469"/>
            <a:chOff x="802673" y="1888756"/>
            <a:chExt cx="1226772" cy="1035609"/>
          </a:xfrm>
        </p:grpSpPr>
        <p:graphicFrame>
          <p:nvGraphicFramePr>
            <p:cNvPr id="306" name="Chart 305">
              <a:extLst>
                <a:ext uri="{FF2B5EF4-FFF2-40B4-BE49-F238E27FC236}">
                  <a16:creationId xmlns:a16="http://schemas.microsoft.com/office/drawing/2014/main" id="{65915C26-AC1F-4ACC-9377-B4539CF7371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06378571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50B798B-A648-468C-8936-40D814CFBBC0}"/>
                </a:ext>
              </a:extLst>
            </p:cNvPr>
            <p:cNvSpPr/>
            <p:nvPr/>
          </p:nvSpPr>
          <p:spPr>
            <a:xfrm>
              <a:off x="927115" y="2187704"/>
              <a:ext cx="857537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26.5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00B93DD-F8C3-48E1-AB97-184B51DBB6CC}"/>
              </a:ext>
            </a:extLst>
          </p:cNvPr>
          <p:cNvSpPr/>
          <p:nvPr/>
        </p:nvSpPr>
        <p:spPr>
          <a:xfrm>
            <a:off x="4519724" y="204641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85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51" name="Picture 350">
            <a:extLst>
              <a:ext uri="{FF2B5EF4-FFF2-40B4-BE49-F238E27FC236}">
                <a16:creationId xmlns:a16="http://schemas.microsoft.com/office/drawing/2014/main" id="{5811F866-DFD0-421A-AAA8-E3221658C7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3615" y="1899405"/>
            <a:ext cx="45720" cy="792639"/>
          </a:xfrm>
          <a:prstGeom prst="rect">
            <a:avLst/>
          </a:prstGeom>
        </p:spPr>
      </p:pic>
      <p:sp>
        <p:nvSpPr>
          <p:cNvPr id="352" name="Rectangle 351">
            <a:extLst>
              <a:ext uri="{FF2B5EF4-FFF2-40B4-BE49-F238E27FC236}">
                <a16:creationId xmlns:a16="http://schemas.microsoft.com/office/drawing/2014/main" id="{04CDB6B2-D4AB-4452-A396-68362AECC8E5}"/>
              </a:ext>
            </a:extLst>
          </p:cNvPr>
          <p:cNvSpPr/>
          <p:nvPr/>
        </p:nvSpPr>
        <p:spPr>
          <a:xfrm>
            <a:off x="4503747" y="257046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349570C-3947-4801-9EC1-9E365C526F9B}"/>
              </a:ext>
            </a:extLst>
          </p:cNvPr>
          <p:cNvSpPr/>
          <p:nvPr/>
        </p:nvSpPr>
        <p:spPr>
          <a:xfrm>
            <a:off x="8282197" y="595890"/>
            <a:ext cx="1869104" cy="4293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Weekend/Weekday</a:t>
            </a: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D5F204A2-51EB-47C0-A8D8-3B0F2EF9C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8898" y="1655630"/>
            <a:ext cx="2400898" cy="256845"/>
          </a:xfrm>
          <a:prstGeom prst="rect">
            <a:avLst/>
          </a:prstGeom>
        </p:spPr>
      </p:pic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A9B35759-2827-4183-91D8-B799D8CF450F}"/>
              </a:ext>
            </a:extLst>
          </p:cNvPr>
          <p:cNvCxnSpPr>
            <a:cxnSpLocks/>
          </p:cNvCxnSpPr>
          <p:nvPr/>
        </p:nvCxnSpPr>
        <p:spPr>
          <a:xfrm>
            <a:off x="5081024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355">
            <a:extLst>
              <a:ext uri="{FF2B5EF4-FFF2-40B4-BE49-F238E27FC236}">
                <a16:creationId xmlns:a16="http://schemas.microsoft.com/office/drawing/2014/main" id="{AD23EA0A-23F9-4916-8C77-8540AAB5927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9405" y="831697"/>
            <a:ext cx="157625" cy="1634388"/>
          </a:xfrm>
          <a:prstGeom prst="rect">
            <a:avLst/>
          </a:prstGeom>
        </p:spPr>
      </p:pic>
      <p:sp>
        <p:nvSpPr>
          <p:cNvPr id="357" name="Rectangle 356">
            <a:extLst>
              <a:ext uri="{FF2B5EF4-FFF2-40B4-BE49-F238E27FC236}">
                <a16:creationId xmlns:a16="http://schemas.microsoft.com/office/drawing/2014/main" id="{D9BD291A-5DE9-4696-AE61-13FE89ECA970}"/>
              </a:ext>
            </a:extLst>
          </p:cNvPr>
          <p:cNvSpPr/>
          <p:nvPr/>
        </p:nvSpPr>
        <p:spPr>
          <a:xfrm>
            <a:off x="4907887" y="1193991"/>
            <a:ext cx="1946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CSD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6C049A6-957B-4511-B8A2-6D6481358706}"/>
              </a:ext>
            </a:extLst>
          </p:cNvPr>
          <p:cNvGrpSpPr/>
          <p:nvPr/>
        </p:nvGrpSpPr>
        <p:grpSpPr>
          <a:xfrm>
            <a:off x="5131977" y="1946727"/>
            <a:ext cx="885641" cy="678469"/>
            <a:chOff x="802673" y="1888756"/>
            <a:chExt cx="1226772" cy="1035609"/>
          </a:xfrm>
        </p:grpSpPr>
        <p:graphicFrame>
          <p:nvGraphicFramePr>
            <p:cNvPr id="359" name="Chart 358">
              <a:extLst>
                <a:ext uri="{FF2B5EF4-FFF2-40B4-BE49-F238E27FC236}">
                  <a16:creationId xmlns:a16="http://schemas.microsoft.com/office/drawing/2014/main" id="{931C0AC6-39D2-463A-8550-F5A74F1F45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0924853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C38CC73F-E922-4401-A4CA-16E172A5D916}"/>
                </a:ext>
              </a:extLst>
            </p:cNvPr>
            <p:cNvSpPr/>
            <p:nvPr/>
          </p:nvSpPr>
          <p:spPr>
            <a:xfrm>
              <a:off x="988744" y="2199430"/>
              <a:ext cx="702638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6.1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4A5C6D3-546A-4C46-9A95-8145F0DB0F4F}"/>
              </a:ext>
            </a:extLst>
          </p:cNvPr>
          <p:cNvSpPr>
            <a:spLocks/>
          </p:cNvSpPr>
          <p:nvPr/>
        </p:nvSpPr>
        <p:spPr>
          <a:xfrm>
            <a:off x="6087079" y="2073637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127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62" name="Picture 361">
            <a:extLst>
              <a:ext uri="{FF2B5EF4-FFF2-40B4-BE49-F238E27FC236}">
                <a16:creationId xmlns:a16="http://schemas.microsoft.com/office/drawing/2014/main" id="{F01ABF99-99FB-40F6-B013-D48007A071C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2064" y="1899403"/>
            <a:ext cx="41563" cy="792639"/>
          </a:xfrm>
          <a:prstGeom prst="rect">
            <a:avLst/>
          </a:prstGeom>
        </p:spPr>
      </p:pic>
      <p:sp>
        <p:nvSpPr>
          <p:cNvPr id="363" name="Rectangle 362">
            <a:extLst>
              <a:ext uri="{FF2B5EF4-FFF2-40B4-BE49-F238E27FC236}">
                <a16:creationId xmlns:a16="http://schemas.microsoft.com/office/drawing/2014/main" id="{66BE64A0-9CD3-4A78-8D22-E5869F3C1865}"/>
              </a:ext>
            </a:extLst>
          </p:cNvPr>
          <p:cNvSpPr>
            <a:spLocks/>
          </p:cNvSpPr>
          <p:nvPr/>
        </p:nvSpPr>
        <p:spPr>
          <a:xfrm>
            <a:off x="6133058" y="256909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161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F61B0891-C910-4B4E-856F-90263EA50EA8}"/>
              </a:ext>
            </a:extLst>
          </p:cNvPr>
          <p:cNvCxnSpPr>
            <a:cxnSpLocks/>
          </p:cNvCxnSpPr>
          <p:nvPr/>
        </p:nvCxnSpPr>
        <p:spPr>
          <a:xfrm>
            <a:off x="6715412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Picture 364">
            <a:extLst>
              <a:ext uri="{FF2B5EF4-FFF2-40B4-BE49-F238E27FC236}">
                <a16:creationId xmlns:a16="http://schemas.microsoft.com/office/drawing/2014/main" id="{C8FF775C-9D69-445B-96E5-0B7DB1CAFA0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4231" y="858039"/>
            <a:ext cx="157625" cy="1581703"/>
          </a:xfrm>
          <a:prstGeom prst="rect">
            <a:avLst/>
          </a:prstGeom>
        </p:spPr>
      </p:pic>
      <p:sp>
        <p:nvSpPr>
          <p:cNvPr id="366" name="Rectangle 365">
            <a:extLst>
              <a:ext uri="{FF2B5EF4-FFF2-40B4-BE49-F238E27FC236}">
                <a16:creationId xmlns:a16="http://schemas.microsoft.com/office/drawing/2014/main" id="{D03B391F-A60D-408C-9F9A-66750D99A199}"/>
              </a:ext>
            </a:extLst>
          </p:cNvPr>
          <p:cNvSpPr/>
          <p:nvPr/>
        </p:nvSpPr>
        <p:spPr>
          <a:xfrm>
            <a:off x="6968143" y="1196767"/>
            <a:ext cx="1133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Hardware</a:t>
            </a:r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14CEF132-4285-4B16-A13F-7830946D9B13}"/>
              </a:ext>
            </a:extLst>
          </p:cNvPr>
          <p:cNvGrpSpPr/>
          <p:nvPr/>
        </p:nvGrpSpPr>
        <p:grpSpPr>
          <a:xfrm>
            <a:off x="6750092" y="1906732"/>
            <a:ext cx="885641" cy="678469"/>
            <a:chOff x="802673" y="1888756"/>
            <a:chExt cx="1226772" cy="1035609"/>
          </a:xfrm>
        </p:grpSpPr>
        <p:graphicFrame>
          <p:nvGraphicFramePr>
            <p:cNvPr id="368" name="Chart 367">
              <a:extLst>
                <a:ext uri="{FF2B5EF4-FFF2-40B4-BE49-F238E27FC236}">
                  <a16:creationId xmlns:a16="http://schemas.microsoft.com/office/drawing/2014/main" id="{1F4D79DC-C916-45A8-AA9E-ADD86E39ADE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53957081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2690528-B877-4E42-BB9B-F21C7393FC48}"/>
                </a:ext>
              </a:extLst>
            </p:cNvPr>
            <p:cNvSpPr/>
            <p:nvPr/>
          </p:nvSpPr>
          <p:spPr>
            <a:xfrm>
              <a:off x="1005681" y="2196660"/>
              <a:ext cx="710988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2.5%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02231277-EC8E-404F-8FEF-32296D598969}"/>
              </a:ext>
            </a:extLst>
          </p:cNvPr>
          <p:cNvSpPr/>
          <p:nvPr/>
        </p:nvSpPr>
        <p:spPr>
          <a:xfrm>
            <a:off x="7667443" y="2006906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139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71" name="Picture 370">
            <a:extLst>
              <a:ext uri="{FF2B5EF4-FFF2-40B4-BE49-F238E27FC236}">
                <a16:creationId xmlns:a16="http://schemas.microsoft.com/office/drawing/2014/main" id="{CE4F22A4-3769-4FBD-90BC-CA3E8851868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1525" y="1893470"/>
            <a:ext cx="47524" cy="720581"/>
          </a:xfrm>
          <a:prstGeom prst="rect">
            <a:avLst/>
          </a:prstGeom>
        </p:spPr>
      </p:pic>
      <p:sp>
        <p:nvSpPr>
          <p:cNvPr id="372" name="Rectangle 371">
            <a:extLst>
              <a:ext uri="{FF2B5EF4-FFF2-40B4-BE49-F238E27FC236}">
                <a16:creationId xmlns:a16="http://schemas.microsoft.com/office/drawing/2014/main" id="{A083158A-534E-4B65-97BB-2DF6F0366C43}"/>
              </a:ext>
            </a:extLst>
          </p:cNvPr>
          <p:cNvSpPr/>
          <p:nvPr/>
        </p:nvSpPr>
        <p:spPr>
          <a:xfrm>
            <a:off x="7727348" y="2511866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86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6CBCC1E2-016F-4CF5-9715-C5D06709449E}"/>
              </a:ext>
            </a:extLst>
          </p:cNvPr>
          <p:cNvCxnSpPr>
            <a:cxnSpLocks/>
          </p:cNvCxnSpPr>
          <p:nvPr/>
        </p:nvCxnSpPr>
        <p:spPr>
          <a:xfrm>
            <a:off x="1722236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5" name="Picture 374">
            <a:extLst>
              <a:ext uri="{FF2B5EF4-FFF2-40B4-BE49-F238E27FC236}">
                <a16:creationId xmlns:a16="http://schemas.microsoft.com/office/drawing/2014/main" id="{446CFBD4-5119-4776-AED3-140517189CA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115" y="908643"/>
            <a:ext cx="157625" cy="1480494"/>
          </a:xfrm>
          <a:prstGeom prst="rect">
            <a:avLst/>
          </a:prstGeom>
        </p:spPr>
      </p:pic>
      <p:sp>
        <p:nvSpPr>
          <p:cNvPr id="376" name="Rectangle 375">
            <a:extLst>
              <a:ext uri="{FF2B5EF4-FFF2-40B4-BE49-F238E27FC236}">
                <a16:creationId xmlns:a16="http://schemas.microsoft.com/office/drawing/2014/main" id="{875A288B-2F35-45B9-8A68-01F8446426E0}"/>
              </a:ext>
            </a:extLst>
          </p:cNvPr>
          <p:cNvSpPr/>
          <p:nvPr/>
        </p:nvSpPr>
        <p:spPr>
          <a:xfrm>
            <a:off x="258448" y="1180898"/>
            <a:ext cx="1532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Gasoline/ Diesel</a:t>
            </a: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FE0C4F84-EFB5-4B74-834B-31F9CE4B4BE7}"/>
              </a:ext>
            </a:extLst>
          </p:cNvPr>
          <p:cNvGrpSpPr/>
          <p:nvPr/>
        </p:nvGrpSpPr>
        <p:grpSpPr>
          <a:xfrm>
            <a:off x="227256" y="1959768"/>
            <a:ext cx="885641" cy="678469"/>
            <a:chOff x="802673" y="1888756"/>
            <a:chExt cx="1226772" cy="1035609"/>
          </a:xfrm>
        </p:grpSpPr>
        <p:graphicFrame>
          <p:nvGraphicFramePr>
            <p:cNvPr id="378" name="Chart 377">
              <a:extLst>
                <a:ext uri="{FF2B5EF4-FFF2-40B4-BE49-F238E27FC236}">
                  <a16:creationId xmlns:a16="http://schemas.microsoft.com/office/drawing/2014/main" id="{ED48C973-0551-425A-BC98-E6369F3E75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5718260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6C667980-D79F-4716-9D16-92F0A6CE8C75}"/>
                </a:ext>
              </a:extLst>
            </p:cNvPr>
            <p:cNvSpPr/>
            <p:nvPr/>
          </p:nvSpPr>
          <p:spPr>
            <a:xfrm>
              <a:off x="898996" y="2207596"/>
              <a:ext cx="857537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22.8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4C38248-BD36-4724-9D9F-64A61F9C1E12}"/>
              </a:ext>
            </a:extLst>
          </p:cNvPr>
          <p:cNvSpPr/>
          <p:nvPr/>
        </p:nvSpPr>
        <p:spPr>
          <a:xfrm>
            <a:off x="834614" y="1629747"/>
            <a:ext cx="103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597C90BF-7014-41B8-B43C-BE17D7FD995C}"/>
              </a:ext>
            </a:extLst>
          </p:cNvPr>
          <p:cNvSpPr/>
          <p:nvPr/>
        </p:nvSpPr>
        <p:spPr>
          <a:xfrm>
            <a:off x="1031155" y="2047463"/>
            <a:ext cx="521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175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83" name="Picture 382">
            <a:extLst>
              <a:ext uri="{FF2B5EF4-FFF2-40B4-BE49-F238E27FC236}">
                <a16:creationId xmlns:a16="http://schemas.microsoft.com/office/drawing/2014/main" id="{7C7C615A-F3B5-4D9C-BEC7-414838DE5C9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8424" y="1935433"/>
            <a:ext cx="45720" cy="720581"/>
          </a:xfrm>
          <a:prstGeom prst="rect">
            <a:avLst/>
          </a:prstGeom>
        </p:spPr>
      </p:pic>
      <p:sp>
        <p:nvSpPr>
          <p:cNvPr id="384" name="Rectangle 383">
            <a:extLst>
              <a:ext uri="{FF2B5EF4-FFF2-40B4-BE49-F238E27FC236}">
                <a16:creationId xmlns:a16="http://schemas.microsoft.com/office/drawing/2014/main" id="{546F6738-53CF-49DA-84D6-DF999A8D674A}"/>
              </a:ext>
            </a:extLst>
          </p:cNvPr>
          <p:cNvSpPr/>
          <p:nvPr/>
        </p:nvSpPr>
        <p:spPr>
          <a:xfrm>
            <a:off x="1134103" y="2543761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178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D100CE71-3808-4E03-AA7F-6737AC644592}"/>
              </a:ext>
            </a:extLst>
          </p:cNvPr>
          <p:cNvGrpSpPr/>
          <p:nvPr/>
        </p:nvGrpSpPr>
        <p:grpSpPr>
          <a:xfrm>
            <a:off x="233365" y="4753296"/>
            <a:ext cx="11641644" cy="410669"/>
            <a:chOff x="228629" y="4122232"/>
            <a:chExt cx="11641644" cy="410669"/>
          </a:xfrm>
        </p:grpSpPr>
        <p:pic>
          <p:nvPicPr>
            <p:cNvPr id="387" name="Picture 386">
              <a:extLst>
                <a:ext uri="{FF2B5EF4-FFF2-40B4-BE49-F238E27FC236}">
                  <a16:creationId xmlns:a16="http://schemas.microsoft.com/office/drawing/2014/main" id="{8CAE205E-3F3C-45D1-AF29-50577F147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3325" y="-1539603"/>
              <a:ext cx="157625" cy="11616270"/>
            </a:xfrm>
            <a:prstGeom prst="rect">
              <a:avLst/>
            </a:prstGeom>
          </p:spPr>
        </p:pic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84031072-F7D0-4419-BF0F-30A3606F2844}"/>
                </a:ext>
              </a:extLst>
            </p:cNvPr>
            <p:cNvSpPr/>
            <p:nvPr/>
          </p:nvSpPr>
          <p:spPr>
            <a:xfrm>
              <a:off x="228629" y="4122232"/>
              <a:ext cx="11616271" cy="4038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BE6E8985-E8B5-4810-95AD-42FB09281950}"/>
                </a:ext>
              </a:extLst>
            </p:cNvPr>
            <p:cNvSpPr/>
            <p:nvPr/>
          </p:nvSpPr>
          <p:spPr>
            <a:xfrm>
              <a:off x="254000" y="4194347"/>
              <a:ext cx="17869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Check-Out Method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CB884A47-7B90-414E-AB18-797D95038175}"/>
                </a:ext>
              </a:extLst>
            </p:cNvPr>
            <p:cNvCxnSpPr/>
            <p:nvPr/>
          </p:nvCxnSpPr>
          <p:spPr>
            <a:xfrm>
              <a:off x="230604" y="4509177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A9B7C337-3FE9-41C2-B8DA-8CE155E485B7}"/>
              </a:ext>
            </a:extLst>
          </p:cNvPr>
          <p:cNvCxnSpPr/>
          <p:nvPr/>
        </p:nvCxnSpPr>
        <p:spPr>
          <a:xfrm>
            <a:off x="225425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0F5DA46-5D09-4D1B-894D-53675160BBD6}"/>
              </a:ext>
            </a:extLst>
          </p:cNvPr>
          <p:cNvGrpSpPr/>
          <p:nvPr/>
        </p:nvGrpSpPr>
        <p:grpSpPr>
          <a:xfrm>
            <a:off x="239712" y="6515262"/>
            <a:ext cx="4114800" cy="175689"/>
            <a:chOff x="254000" y="6430025"/>
            <a:chExt cx="4114800" cy="175689"/>
          </a:xfrm>
        </p:grpSpPr>
        <p:sp>
          <p:nvSpPr>
            <p:cNvPr id="393" name="Footer Placeholder 2">
              <a:extLst>
                <a:ext uri="{FF2B5EF4-FFF2-40B4-BE49-F238E27FC236}">
                  <a16:creationId xmlns:a16="http://schemas.microsoft.com/office/drawing/2014/main" id="{E7ADBA31-6B83-4642-8578-A34F55FB204E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5244A7AF-555A-4052-B7B4-79B0B559AC72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AFA202B2-3A59-42DB-BF8E-AE592BE0197A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683FC265-1D55-46BF-B3D4-F79072CA51D2}"/>
              </a:ext>
            </a:extLst>
          </p:cNvPr>
          <p:cNvSpPr/>
          <p:nvPr/>
        </p:nvSpPr>
        <p:spPr>
          <a:xfrm>
            <a:off x="785947" y="2324812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6B66ED35-5B33-43FB-87A7-15DEBE1CE463}"/>
              </a:ext>
            </a:extLst>
          </p:cNvPr>
          <p:cNvSpPr/>
          <p:nvPr/>
        </p:nvSpPr>
        <p:spPr>
          <a:xfrm>
            <a:off x="6870557" y="5308550"/>
            <a:ext cx="1759756" cy="296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Average check size</a:t>
            </a: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8329301-63B6-409E-925C-D7ED15F17B09}"/>
              </a:ext>
            </a:extLst>
          </p:cNvPr>
          <p:cNvSpPr/>
          <p:nvPr/>
        </p:nvSpPr>
        <p:spPr>
          <a:xfrm>
            <a:off x="9648292" y="5435688"/>
            <a:ext cx="1736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Convenience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$</a:t>
            </a:r>
            <a:r>
              <a:rPr lang="en-US" sz="1400" dirty="0"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7.44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20F6E7DF-8736-47C8-BC94-D4E0B963076E}"/>
              </a:ext>
            </a:extLst>
          </p:cNvPr>
          <p:cNvSpPr/>
          <p:nvPr/>
        </p:nvSpPr>
        <p:spPr>
          <a:xfrm>
            <a:off x="9591751" y="5993296"/>
            <a:ext cx="121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Retail - $8.33</a:t>
            </a:r>
          </a:p>
        </p:txBody>
      </p:sp>
      <p:pic>
        <p:nvPicPr>
          <p:cNvPr id="400" name="Picture 399">
            <a:extLst>
              <a:ext uri="{FF2B5EF4-FFF2-40B4-BE49-F238E27FC236}">
                <a16:creationId xmlns:a16="http://schemas.microsoft.com/office/drawing/2014/main" id="{10D2D306-193D-417B-8F05-79E4FB6521E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55" y="5224587"/>
            <a:ext cx="187398" cy="1283899"/>
          </a:xfrm>
          <a:prstGeom prst="rect">
            <a:avLst/>
          </a:prstGeom>
        </p:spPr>
      </p:pic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94FD74F7-AFD5-4413-AAE7-BB7DA38DFC1F}"/>
              </a:ext>
            </a:extLst>
          </p:cNvPr>
          <p:cNvCxnSpPr>
            <a:cxnSpLocks/>
          </p:cNvCxnSpPr>
          <p:nvPr/>
        </p:nvCxnSpPr>
        <p:spPr>
          <a:xfrm>
            <a:off x="9656295" y="5866221"/>
            <a:ext cx="20693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2" name="Rectangle 401">
            <a:extLst>
              <a:ext uri="{FF2B5EF4-FFF2-40B4-BE49-F238E27FC236}">
                <a16:creationId xmlns:a16="http://schemas.microsoft.com/office/drawing/2014/main" id="{DCEA1DA6-A11F-4EE2-A689-B4E729E0F843}"/>
              </a:ext>
            </a:extLst>
          </p:cNvPr>
          <p:cNvSpPr/>
          <p:nvPr/>
        </p:nvSpPr>
        <p:spPr>
          <a:xfrm>
            <a:off x="2495654" y="1629747"/>
            <a:ext cx="103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A07F812A-C8AE-4116-BFFC-D883E231BBA2}"/>
              </a:ext>
            </a:extLst>
          </p:cNvPr>
          <p:cNvSpPr/>
          <p:nvPr/>
        </p:nvSpPr>
        <p:spPr>
          <a:xfrm>
            <a:off x="4179805" y="1629747"/>
            <a:ext cx="1035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30130C4-DE99-4A86-9481-A58E50D9F091}"/>
              </a:ext>
            </a:extLst>
          </p:cNvPr>
          <p:cNvSpPr>
            <a:spLocks/>
          </p:cNvSpPr>
          <p:nvPr/>
        </p:nvSpPr>
        <p:spPr>
          <a:xfrm>
            <a:off x="5802825" y="1620672"/>
            <a:ext cx="1013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A229AE74-F014-4760-87FB-35556B682D62}"/>
              </a:ext>
            </a:extLst>
          </p:cNvPr>
          <p:cNvSpPr/>
          <p:nvPr/>
        </p:nvSpPr>
        <p:spPr>
          <a:xfrm>
            <a:off x="7292667" y="1599349"/>
            <a:ext cx="1184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6B0B803A-C0AE-43D9-8B2E-41AA64B0019F}"/>
              </a:ext>
            </a:extLst>
          </p:cNvPr>
          <p:cNvSpPr/>
          <p:nvPr/>
        </p:nvSpPr>
        <p:spPr>
          <a:xfrm>
            <a:off x="2456190" y="2303493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998FD55C-65DF-4252-A049-900AA19D2125}"/>
              </a:ext>
            </a:extLst>
          </p:cNvPr>
          <p:cNvSpPr/>
          <p:nvPr/>
        </p:nvSpPr>
        <p:spPr>
          <a:xfrm>
            <a:off x="4131138" y="2324812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293B0CAE-5A3B-4427-BD66-D607655A4D0F}"/>
              </a:ext>
            </a:extLst>
          </p:cNvPr>
          <p:cNvSpPr>
            <a:spLocks/>
          </p:cNvSpPr>
          <p:nvPr/>
        </p:nvSpPr>
        <p:spPr>
          <a:xfrm>
            <a:off x="5806086" y="2315045"/>
            <a:ext cx="1146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AC6CE552-B960-4B7E-A9A0-9B11473C3420}"/>
              </a:ext>
            </a:extLst>
          </p:cNvPr>
          <p:cNvSpPr/>
          <p:nvPr/>
        </p:nvSpPr>
        <p:spPr>
          <a:xfrm>
            <a:off x="7333030" y="2247374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9C04C4AC-0122-4AF4-972E-DB307BD6E8FC}"/>
              </a:ext>
            </a:extLst>
          </p:cNvPr>
          <p:cNvCxnSpPr>
            <a:cxnSpLocks/>
          </p:cNvCxnSpPr>
          <p:nvPr/>
        </p:nvCxnSpPr>
        <p:spPr>
          <a:xfrm>
            <a:off x="3210731" y="5256677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Rectangle 410">
            <a:extLst>
              <a:ext uri="{FF2B5EF4-FFF2-40B4-BE49-F238E27FC236}">
                <a16:creationId xmlns:a16="http://schemas.microsoft.com/office/drawing/2014/main" id="{265C4901-77A3-4850-9388-4D8530E75B63}"/>
              </a:ext>
            </a:extLst>
          </p:cNvPr>
          <p:cNvSpPr/>
          <p:nvPr/>
        </p:nvSpPr>
        <p:spPr>
          <a:xfrm>
            <a:off x="9359745" y="3379701"/>
            <a:ext cx="15798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Smartphone/ Tablet influenced </a:t>
            </a:r>
            <a:r>
              <a:rPr lang="en-GB" sz="14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urchase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895E88AF-0EE1-4E71-8B99-76D413C0E2FE}"/>
              </a:ext>
            </a:extLst>
          </p:cNvPr>
          <p:cNvGrpSpPr/>
          <p:nvPr/>
        </p:nvGrpSpPr>
        <p:grpSpPr>
          <a:xfrm>
            <a:off x="10979206" y="3414152"/>
            <a:ext cx="885641" cy="678469"/>
            <a:chOff x="1032895" y="1929733"/>
            <a:chExt cx="1226772" cy="1035609"/>
          </a:xfrm>
        </p:grpSpPr>
        <p:graphicFrame>
          <p:nvGraphicFramePr>
            <p:cNvPr id="413" name="Chart 412">
              <a:extLst>
                <a:ext uri="{FF2B5EF4-FFF2-40B4-BE49-F238E27FC236}">
                  <a16:creationId xmlns:a16="http://schemas.microsoft.com/office/drawing/2014/main" id="{A4CFA740-B17C-487C-A1F8-0056D6301F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1396049"/>
                </p:ext>
              </p:extLst>
            </p:nvPr>
          </p:nvGraphicFramePr>
          <p:xfrm>
            <a:off x="1032895" y="1929733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B0BDC9F7-E28C-4543-9034-91C894669907}"/>
                </a:ext>
              </a:extLst>
            </p:cNvPr>
            <p:cNvSpPr/>
            <p:nvPr/>
          </p:nvSpPr>
          <p:spPr>
            <a:xfrm>
              <a:off x="1213955" y="2186100"/>
              <a:ext cx="797229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17.9%</a:t>
              </a:r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602526EA-DDE3-4CEF-B5E6-33BD149DCF3E}"/>
              </a:ext>
            </a:extLst>
          </p:cNvPr>
          <p:cNvSpPr/>
          <p:nvPr/>
        </p:nvSpPr>
        <p:spPr>
          <a:xfrm>
            <a:off x="10723043" y="4192636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16" name="Picture 415">
            <a:extLst>
              <a:ext uri="{FF2B5EF4-FFF2-40B4-BE49-F238E27FC236}">
                <a16:creationId xmlns:a16="http://schemas.microsoft.com/office/drawing/2014/main" id="{264B5967-68A2-4AB7-B455-CFF1D2C0A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97877" y="3521980"/>
            <a:ext cx="96413" cy="2022267"/>
          </a:xfrm>
          <a:prstGeom prst="rect">
            <a:avLst/>
          </a:prstGeom>
        </p:spPr>
      </p:pic>
      <p:sp>
        <p:nvSpPr>
          <p:cNvPr id="417" name="Rectangle 416">
            <a:extLst>
              <a:ext uri="{FF2B5EF4-FFF2-40B4-BE49-F238E27FC236}">
                <a16:creationId xmlns:a16="http://schemas.microsoft.com/office/drawing/2014/main" id="{D3FC550E-48A1-4C40-ADC0-174D72CD15FE}"/>
              </a:ext>
            </a:extLst>
          </p:cNvPr>
          <p:cNvSpPr/>
          <p:nvPr/>
        </p:nvSpPr>
        <p:spPr>
          <a:xfrm>
            <a:off x="10731535" y="4502157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85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18" name="Picture 417">
            <a:extLst>
              <a:ext uri="{FF2B5EF4-FFF2-40B4-BE49-F238E27FC236}">
                <a16:creationId xmlns:a16="http://schemas.microsoft.com/office/drawing/2014/main" id="{20F6AEBB-F268-4507-8612-6ABF2AE0BED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36434" y="3413927"/>
            <a:ext cx="96412" cy="1519763"/>
          </a:xfrm>
          <a:prstGeom prst="rect">
            <a:avLst/>
          </a:prstGeom>
        </p:spPr>
      </p:pic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8F865E2D-7873-4B65-BB37-A1A29E02202D}"/>
              </a:ext>
            </a:extLst>
          </p:cNvPr>
          <p:cNvCxnSpPr>
            <a:cxnSpLocks/>
          </p:cNvCxnSpPr>
          <p:nvPr/>
        </p:nvCxnSpPr>
        <p:spPr>
          <a:xfrm>
            <a:off x="8621491" y="3364186"/>
            <a:ext cx="0" cy="13104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Rectangle 420">
            <a:extLst>
              <a:ext uri="{FF2B5EF4-FFF2-40B4-BE49-F238E27FC236}">
                <a16:creationId xmlns:a16="http://schemas.microsoft.com/office/drawing/2014/main" id="{E4C02617-4F35-412D-A7B2-6FE421352EA5}"/>
              </a:ext>
            </a:extLst>
          </p:cNvPr>
          <p:cNvSpPr/>
          <p:nvPr/>
        </p:nvSpPr>
        <p:spPr>
          <a:xfrm>
            <a:off x="7508674" y="5841145"/>
            <a:ext cx="77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$</a:t>
            </a:r>
            <a:r>
              <a:rPr lang="en-US" b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.51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32F1C552-B853-422E-AED1-5A64CA4EA470}"/>
              </a:ext>
            </a:extLst>
          </p:cNvPr>
          <p:cNvSpPr/>
          <p:nvPr/>
        </p:nvSpPr>
        <p:spPr>
          <a:xfrm>
            <a:off x="8749009" y="4166564"/>
            <a:ext cx="1639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3C7EA6CE-CE85-483D-B53B-6A11AF559FC7}"/>
              </a:ext>
            </a:extLst>
          </p:cNvPr>
          <p:cNvSpPr/>
          <p:nvPr/>
        </p:nvSpPr>
        <p:spPr>
          <a:xfrm>
            <a:off x="8729960" y="4518989"/>
            <a:ext cx="1468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BB80DCC0-17E0-4A4E-82B5-065AE59255BC}"/>
              </a:ext>
            </a:extLst>
          </p:cNvPr>
          <p:cNvSpPr/>
          <p:nvPr/>
        </p:nvSpPr>
        <p:spPr>
          <a:xfrm>
            <a:off x="1353561" y="5233905"/>
            <a:ext cx="18462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Used Self-Checkout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B320DF39-AA63-409F-98F2-596C172382D5}"/>
              </a:ext>
            </a:extLst>
          </p:cNvPr>
          <p:cNvGrpSpPr/>
          <p:nvPr/>
        </p:nvGrpSpPr>
        <p:grpSpPr>
          <a:xfrm>
            <a:off x="336793" y="5462813"/>
            <a:ext cx="1136416" cy="942562"/>
            <a:chOff x="802673" y="1888756"/>
            <a:chExt cx="1226772" cy="1035609"/>
          </a:xfrm>
        </p:grpSpPr>
        <p:graphicFrame>
          <p:nvGraphicFramePr>
            <p:cNvPr id="426" name="Chart 425">
              <a:extLst>
                <a:ext uri="{FF2B5EF4-FFF2-40B4-BE49-F238E27FC236}">
                  <a16:creationId xmlns:a16="http://schemas.microsoft.com/office/drawing/2014/main" id="{E364E8F4-774A-4613-B8AB-997DB7BA4F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08736670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D1063202-A5E3-4655-ACA6-89F5B4525E77}"/>
                </a:ext>
              </a:extLst>
            </p:cNvPr>
            <p:cNvSpPr/>
            <p:nvPr/>
          </p:nvSpPr>
          <p:spPr>
            <a:xfrm>
              <a:off x="1063263" y="2275722"/>
              <a:ext cx="650998" cy="3043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25.3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E49873D-05B3-49AA-8EAA-9B6FB4943511}"/>
              </a:ext>
            </a:extLst>
          </p:cNvPr>
          <p:cNvSpPr/>
          <p:nvPr/>
        </p:nvSpPr>
        <p:spPr>
          <a:xfrm>
            <a:off x="1386849" y="5525568"/>
            <a:ext cx="1044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785A35FB-6198-4F3D-AC91-B68EE884AAE8}"/>
              </a:ext>
            </a:extLst>
          </p:cNvPr>
          <p:cNvSpPr/>
          <p:nvPr/>
        </p:nvSpPr>
        <p:spPr>
          <a:xfrm>
            <a:off x="1365962" y="6085971"/>
            <a:ext cx="1090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B87E5069-7026-4696-A613-5A69BCEDD751}"/>
              </a:ext>
            </a:extLst>
          </p:cNvPr>
          <p:cNvSpPr/>
          <p:nvPr/>
        </p:nvSpPr>
        <p:spPr>
          <a:xfrm>
            <a:off x="2359267" y="5525568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86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858C715C-382F-446F-A3A4-0FE3258DBFFC}"/>
              </a:ext>
            </a:extLst>
          </p:cNvPr>
          <p:cNvSpPr/>
          <p:nvPr/>
        </p:nvSpPr>
        <p:spPr>
          <a:xfrm>
            <a:off x="2353517" y="6045944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66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0B6A5BB7-6FBF-4265-B475-401D0688A50A}"/>
              </a:ext>
            </a:extLst>
          </p:cNvPr>
          <p:cNvSpPr/>
          <p:nvPr/>
        </p:nvSpPr>
        <p:spPr>
          <a:xfrm>
            <a:off x="4399290" y="5229701"/>
            <a:ext cx="1815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Store Employee Rang Up Purchases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55C57B4-6242-4663-9C18-66023CF15590}"/>
              </a:ext>
            </a:extLst>
          </p:cNvPr>
          <p:cNvGrpSpPr/>
          <p:nvPr/>
        </p:nvGrpSpPr>
        <p:grpSpPr>
          <a:xfrm>
            <a:off x="3372903" y="5435688"/>
            <a:ext cx="1194351" cy="979212"/>
            <a:chOff x="802673" y="1888756"/>
            <a:chExt cx="1226772" cy="1035609"/>
          </a:xfrm>
        </p:grpSpPr>
        <p:graphicFrame>
          <p:nvGraphicFramePr>
            <p:cNvPr id="434" name="Chart 433">
              <a:extLst>
                <a:ext uri="{FF2B5EF4-FFF2-40B4-BE49-F238E27FC236}">
                  <a16:creationId xmlns:a16="http://schemas.microsoft.com/office/drawing/2014/main" id="{8216A711-7BEE-4602-A071-F08F445860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429727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8B63FF4A-A88E-46B3-BB9A-A58C38445CF1}"/>
                </a:ext>
              </a:extLst>
            </p:cNvPr>
            <p:cNvSpPr/>
            <p:nvPr/>
          </p:nvSpPr>
          <p:spPr>
            <a:xfrm>
              <a:off x="1047435" y="2237168"/>
              <a:ext cx="619420" cy="292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53.7%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B27B8D99-1698-42EB-8315-EB56CA012948}"/>
              </a:ext>
            </a:extLst>
          </p:cNvPr>
          <p:cNvSpPr/>
          <p:nvPr/>
        </p:nvSpPr>
        <p:spPr>
          <a:xfrm>
            <a:off x="4430901" y="5706398"/>
            <a:ext cx="1048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11A463B-1EEA-433E-A5BB-48A39893771E}"/>
              </a:ext>
            </a:extLst>
          </p:cNvPr>
          <p:cNvSpPr/>
          <p:nvPr/>
        </p:nvSpPr>
        <p:spPr>
          <a:xfrm>
            <a:off x="4376887" y="6130048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2CAD493C-4944-4612-B29B-23442A819719}"/>
              </a:ext>
            </a:extLst>
          </p:cNvPr>
          <p:cNvSpPr/>
          <p:nvPr/>
        </p:nvSpPr>
        <p:spPr>
          <a:xfrm>
            <a:off x="5402804" y="5780099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185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1310DD1D-B02D-4689-8621-CE035D776967}"/>
              </a:ext>
            </a:extLst>
          </p:cNvPr>
          <p:cNvSpPr/>
          <p:nvPr/>
        </p:nvSpPr>
        <p:spPr>
          <a:xfrm>
            <a:off x="5413634" y="6114284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258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DCB6BA9E-DA29-4F93-9B0B-10FF223885F7}"/>
              </a:ext>
            </a:extLst>
          </p:cNvPr>
          <p:cNvCxnSpPr>
            <a:cxnSpLocks/>
          </p:cNvCxnSpPr>
          <p:nvPr/>
        </p:nvCxnSpPr>
        <p:spPr>
          <a:xfrm>
            <a:off x="6302491" y="5406590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TextBox 440">
            <a:extLst>
              <a:ext uri="{FF2B5EF4-FFF2-40B4-BE49-F238E27FC236}">
                <a16:creationId xmlns:a16="http://schemas.microsoft.com/office/drawing/2014/main" id="{602B9F6C-8B72-4B5C-80ED-0F46F323949C}"/>
              </a:ext>
            </a:extLst>
          </p:cNvPr>
          <p:cNvSpPr txBox="1"/>
          <p:nvPr/>
        </p:nvSpPr>
        <p:spPr>
          <a:xfrm>
            <a:off x="4410457" y="6763372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42" name="Picture 441">
            <a:extLst>
              <a:ext uri="{FF2B5EF4-FFF2-40B4-BE49-F238E27FC236}">
                <a16:creationId xmlns:a16="http://schemas.microsoft.com/office/drawing/2014/main" id="{321B0F9F-B8E1-43C9-A13F-E651F5239BE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0424" y="5716586"/>
            <a:ext cx="717599" cy="538200"/>
          </a:xfrm>
          <a:prstGeom prst="rect">
            <a:avLst/>
          </a:prstGeom>
        </p:spPr>
      </p:pic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3DDD342-8620-4DEC-A8B8-2DA5B12C9B55}"/>
              </a:ext>
            </a:extLst>
          </p:cNvPr>
          <p:cNvCxnSpPr>
            <a:cxnSpLocks/>
          </p:cNvCxnSpPr>
          <p:nvPr/>
        </p:nvCxnSpPr>
        <p:spPr>
          <a:xfrm>
            <a:off x="10088678" y="1648977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Rectangle 443">
            <a:extLst>
              <a:ext uri="{FF2B5EF4-FFF2-40B4-BE49-F238E27FC236}">
                <a16:creationId xmlns:a16="http://schemas.microsoft.com/office/drawing/2014/main" id="{3F030EEF-7D6A-467A-B458-B57DDF0ADA58}"/>
              </a:ext>
            </a:extLst>
          </p:cNvPr>
          <p:cNvSpPr/>
          <p:nvPr/>
        </p:nvSpPr>
        <p:spPr>
          <a:xfrm>
            <a:off x="8364481" y="1085648"/>
            <a:ext cx="989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Weekday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4502C2C7-1D40-4FA6-B99B-90D28E2B56BC}"/>
              </a:ext>
            </a:extLst>
          </p:cNvPr>
          <p:cNvGrpSpPr/>
          <p:nvPr/>
        </p:nvGrpSpPr>
        <p:grpSpPr>
          <a:xfrm>
            <a:off x="8561630" y="1350169"/>
            <a:ext cx="763345" cy="678469"/>
            <a:chOff x="802673" y="1888756"/>
            <a:chExt cx="1226772" cy="1035609"/>
          </a:xfrm>
        </p:grpSpPr>
        <p:graphicFrame>
          <p:nvGraphicFramePr>
            <p:cNvPr id="446" name="Chart 445">
              <a:extLst>
                <a:ext uri="{FF2B5EF4-FFF2-40B4-BE49-F238E27FC236}">
                  <a16:creationId xmlns:a16="http://schemas.microsoft.com/office/drawing/2014/main" id="{FB82EF17-7FE2-450C-8AE3-1B7E050410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1362392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91B4A1BB-E178-4804-ABEA-A5A1A12B2975}"/>
                </a:ext>
              </a:extLst>
            </p:cNvPr>
            <p:cNvSpPr/>
            <p:nvPr/>
          </p:nvSpPr>
          <p:spPr>
            <a:xfrm>
              <a:off x="899187" y="2207596"/>
              <a:ext cx="994924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81.9%</a:t>
              </a:r>
            </a:p>
          </p:txBody>
        </p:sp>
      </p:grpSp>
      <p:sp>
        <p:nvSpPr>
          <p:cNvPr id="448" name="Rectangle 447">
            <a:extLst>
              <a:ext uri="{FF2B5EF4-FFF2-40B4-BE49-F238E27FC236}">
                <a16:creationId xmlns:a16="http://schemas.microsoft.com/office/drawing/2014/main" id="{2A35E396-AF3E-4AAC-A92D-CAB8458F6F2A}"/>
              </a:ext>
            </a:extLst>
          </p:cNvPr>
          <p:cNvSpPr/>
          <p:nvPr/>
        </p:nvSpPr>
        <p:spPr>
          <a:xfrm>
            <a:off x="8340313" y="2105996"/>
            <a:ext cx="1054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81607E66-BDAD-442B-A983-A240474B81DF}"/>
              </a:ext>
            </a:extLst>
          </p:cNvPr>
          <p:cNvSpPr/>
          <p:nvPr/>
        </p:nvSpPr>
        <p:spPr>
          <a:xfrm>
            <a:off x="8348795" y="2529598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6CB2F89C-4507-4068-97EA-8961156424BA}"/>
              </a:ext>
            </a:extLst>
          </p:cNvPr>
          <p:cNvSpPr/>
          <p:nvPr/>
        </p:nvSpPr>
        <p:spPr>
          <a:xfrm>
            <a:off x="9394439" y="2095321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AAC4D5A-85E5-4B94-A94B-B756C3E2FDDF}"/>
              </a:ext>
            </a:extLst>
          </p:cNvPr>
          <p:cNvSpPr/>
          <p:nvPr/>
        </p:nvSpPr>
        <p:spPr>
          <a:xfrm>
            <a:off x="9408727" y="2538234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111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51A405E9-D974-4B63-8654-0E21E503D793}"/>
              </a:ext>
            </a:extLst>
          </p:cNvPr>
          <p:cNvCxnSpPr>
            <a:cxnSpLocks/>
          </p:cNvCxnSpPr>
          <p:nvPr/>
        </p:nvCxnSpPr>
        <p:spPr>
          <a:xfrm>
            <a:off x="12074641" y="1320364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Rectangle 452">
            <a:extLst>
              <a:ext uri="{FF2B5EF4-FFF2-40B4-BE49-F238E27FC236}">
                <a16:creationId xmlns:a16="http://schemas.microsoft.com/office/drawing/2014/main" id="{4C07C01B-3338-4B92-B2DF-8C00D4AA1C83}"/>
              </a:ext>
            </a:extLst>
          </p:cNvPr>
          <p:cNvSpPr/>
          <p:nvPr/>
        </p:nvSpPr>
        <p:spPr>
          <a:xfrm>
            <a:off x="10150418" y="1085646"/>
            <a:ext cx="9892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Weekend</a:t>
            </a:r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EE68376-D588-4B11-8F4A-C62F2DB061B8}"/>
              </a:ext>
            </a:extLst>
          </p:cNvPr>
          <p:cNvGrpSpPr/>
          <p:nvPr/>
        </p:nvGrpSpPr>
        <p:grpSpPr>
          <a:xfrm>
            <a:off x="10419006" y="1421604"/>
            <a:ext cx="763345" cy="678469"/>
            <a:chOff x="802673" y="1888756"/>
            <a:chExt cx="1226772" cy="1035609"/>
          </a:xfrm>
        </p:grpSpPr>
        <p:graphicFrame>
          <p:nvGraphicFramePr>
            <p:cNvPr id="455" name="Chart 454">
              <a:extLst>
                <a:ext uri="{FF2B5EF4-FFF2-40B4-BE49-F238E27FC236}">
                  <a16:creationId xmlns:a16="http://schemas.microsoft.com/office/drawing/2014/main" id="{568360B6-03F0-49D2-A0E1-BEA62B6E9F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7040690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8BFACDE4-A5F8-4FCC-B4A4-17CE09DF1C73}"/>
                </a:ext>
              </a:extLst>
            </p:cNvPr>
            <p:cNvSpPr/>
            <p:nvPr/>
          </p:nvSpPr>
          <p:spPr>
            <a:xfrm>
              <a:off x="830304" y="2207596"/>
              <a:ext cx="994924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18.1%</a:t>
              </a:r>
            </a:p>
          </p:txBody>
        </p:sp>
      </p:grpSp>
      <p:sp>
        <p:nvSpPr>
          <p:cNvPr id="457" name="Rectangle 456">
            <a:extLst>
              <a:ext uri="{FF2B5EF4-FFF2-40B4-BE49-F238E27FC236}">
                <a16:creationId xmlns:a16="http://schemas.microsoft.com/office/drawing/2014/main" id="{5D7E6EBC-850D-4350-BEFF-2846FAC654B2}"/>
              </a:ext>
            </a:extLst>
          </p:cNvPr>
          <p:cNvSpPr/>
          <p:nvPr/>
        </p:nvSpPr>
        <p:spPr>
          <a:xfrm>
            <a:off x="10083389" y="2134571"/>
            <a:ext cx="1020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C31F7675-C997-48FB-A1F8-D8968AD55F9C}"/>
              </a:ext>
            </a:extLst>
          </p:cNvPr>
          <p:cNvSpPr/>
          <p:nvPr/>
        </p:nvSpPr>
        <p:spPr>
          <a:xfrm>
            <a:off x="10091872" y="2558173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C71C4F76-9D59-4475-B53D-AC33DE186426}"/>
              </a:ext>
            </a:extLst>
          </p:cNvPr>
          <p:cNvSpPr/>
          <p:nvPr/>
        </p:nvSpPr>
        <p:spPr>
          <a:xfrm>
            <a:off x="11308965" y="2138184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83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7D202C2-4D03-434A-AC8B-CFD37D2ED9CB}"/>
              </a:ext>
            </a:extLst>
          </p:cNvPr>
          <p:cNvSpPr/>
          <p:nvPr/>
        </p:nvSpPr>
        <p:spPr>
          <a:xfrm>
            <a:off x="11308966" y="2566808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69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FC04FD07-8339-4EBE-92C2-14D755633D3D}"/>
              </a:ext>
            </a:extLst>
          </p:cNvPr>
          <p:cNvCxnSpPr>
            <a:cxnSpLocks/>
          </p:cNvCxnSpPr>
          <p:nvPr/>
        </p:nvCxnSpPr>
        <p:spPr>
          <a:xfrm>
            <a:off x="3404751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2" name="Picture 461">
            <a:extLst>
              <a:ext uri="{FF2B5EF4-FFF2-40B4-BE49-F238E27FC236}">
                <a16:creationId xmlns:a16="http://schemas.microsoft.com/office/drawing/2014/main" id="{70FBB516-75E6-42D2-B2FC-8413743A92D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5102" y="2821806"/>
            <a:ext cx="157625" cy="1701658"/>
          </a:xfrm>
          <a:prstGeom prst="rect">
            <a:avLst/>
          </a:prstGeom>
        </p:spPr>
      </p:pic>
      <p:sp>
        <p:nvSpPr>
          <p:cNvPr id="463" name="Rectangle 462">
            <a:extLst>
              <a:ext uri="{FF2B5EF4-FFF2-40B4-BE49-F238E27FC236}">
                <a16:creationId xmlns:a16="http://schemas.microsoft.com/office/drawing/2014/main" id="{9C3BF5DB-1F58-4839-9E83-BE585B98643B}"/>
              </a:ext>
            </a:extLst>
          </p:cNvPr>
          <p:cNvSpPr/>
          <p:nvPr/>
        </p:nvSpPr>
        <p:spPr>
          <a:xfrm>
            <a:off x="2087521" y="3294004"/>
            <a:ext cx="1092776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Seafood</a:t>
            </a:r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9944CAB1-95D5-41BC-8B2A-10A3B16CB8B0}"/>
              </a:ext>
            </a:extLst>
          </p:cNvPr>
          <p:cNvGrpSpPr/>
          <p:nvPr/>
        </p:nvGrpSpPr>
        <p:grpSpPr>
          <a:xfrm>
            <a:off x="1746498" y="3984176"/>
            <a:ext cx="885641" cy="678469"/>
            <a:chOff x="802673" y="1888756"/>
            <a:chExt cx="1226772" cy="1035609"/>
          </a:xfrm>
        </p:grpSpPr>
        <p:graphicFrame>
          <p:nvGraphicFramePr>
            <p:cNvPr id="465" name="Chart 464">
              <a:extLst>
                <a:ext uri="{FF2B5EF4-FFF2-40B4-BE49-F238E27FC236}">
                  <a16:creationId xmlns:a16="http://schemas.microsoft.com/office/drawing/2014/main" id="{2D663895-8AA0-4D09-A016-1AFB02D2E3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6928403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AAB68F16-5818-4D9A-86D5-5767C2F23D66}"/>
                </a:ext>
              </a:extLst>
            </p:cNvPr>
            <p:cNvSpPr/>
            <p:nvPr/>
          </p:nvSpPr>
          <p:spPr>
            <a:xfrm>
              <a:off x="928535" y="2196153"/>
              <a:ext cx="857537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42.1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4A5555D-D729-44A2-BAD5-E2BEAF85FCF0}"/>
              </a:ext>
            </a:extLst>
          </p:cNvPr>
          <p:cNvSpPr/>
          <p:nvPr/>
        </p:nvSpPr>
        <p:spPr>
          <a:xfrm>
            <a:off x="2800823" y="4030544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85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174CC94-7415-40F2-A68F-930B9E446A0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1371" y="3837421"/>
            <a:ext cx="45720" cy="792639"/>
          </a:xfrm>
          <a:prstGeom prst="rect">
            <a:avLst/>
          </a:prstGeom>
        </p:spPr>
      </p:pic>
      <p:sp>
        <p:nvSpPr>
          <p:cNvPr id="469" name="Rectangle 468">
            <a:extLst>
              <a:ext uri="{FF2B5EF4-FFF2-40B4-BE49-F238E27FC236}">
                <a16:creationId xmlns:a16="http://schemas.microsoft.com/office/drawing/2014/main" id="{EF13311D-2FB0-4A54-8D80-F38D28BBDB29}"/>
              </a:ext>
            </a:extLst>
          </p:cNvPr>
          <p:cNvSpPr/>
          <p:nvPr/>
        </p:nvSpPr>
        <p:spPr>
          <a:xfrm>
            <a:off x="2804573" y="4554348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70" name="Picture 469">
            <a:extLst>
              <a:ext uri="{FF2B5EF4-FFF2-40B4-BE49-F238E27FC236}">
                <a16:creationId xmlns:a16="http://schemas.microsoft.com/office/drawing/2014/main" id="{3DDA7EE9-4974-4CDF-9023-F76ECFEF492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5026" y="2843548"/>
            <a:ext cx="157625" cy="1658176"/>
          </a:xfrm>
          <a:prstGeom prst="rect">
            <a:avLst/>
          </a:prstGeom>
        </p:spPr>
      </p:pic>
      <p:sp>
        <p:nvSpPr>
          <p:cNvPr id="471" name="Rectangle 470">
            <a:extLst>
              <a:ext uri="{FF2B5EF4-FFF2-40B4-BE49-F238E27FC236}">
                <a16:creationId xmlns:a16="http://schemas.microsoft.com/office/drawing/2014/main" id="{90E2D7E9-4CFD-480C-9867-553B5DABA5F8}"/>
              </a:ext>
            </a:extLst>
          </p:cNvPr>
          <p:cNvSpPr/>
          <p:nvPr/>
        </p:nvSpPr>
        <p:spPr>
          <a:xfrm>
            <a:off x="3744969" y="3276846"/>
            <a:ext cx="1219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Fres</a:t>
            </a:r>
            <a:r>
              <a:rPr lang="en-GB" sz="14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h Meat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3C0AC9D0-F3B5-4418-83B4-697A2F729133}"/>
              </a:ext>
            </a:extLst>
          </p:cNvPr>
          <p:cNvGrpSpPr/>
          <p:nvPr/>
        </p:nvGrpSpPr>
        <p:grpSpPr>
          <a:xfrm>
            <a:off x="3408656" y="3982704"/>
            <a:ext cx="885641" cy="678469"/>
            <a:chOff x="802673" y="1888756"/>
            <a:chExt cx="1226772" cy="1035609"/>
          </a:xfrm>
        </p:grpSpPr>
        <p:graphicFrame>
          <p:nvGraphicFramePr>
            <p:cNvPr id="473" name="Chart 472">
              <a:extLst>
                <a:ext uri="{FF2B5EF4-FFF2-40B4-BE49-F238E27FC236}">
                  <a16:creationId xmlns:a16="http://schemas.microsoft.com/office/drawing/2014/main" id="{EDF854BC-A54D-4863-AEAC-DD726260A0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8123613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389DC77B-03D6-4128-B20F-99EC159ABA77}"/>
                </a:ext>
              </a:extLst>
            </p:cNvPr>
            <p:cNvSpPr/>
            <p:nvPr/>
          </p:nvSpPr>
          <p:spPr>
            <a:xfrm>
              <a:off x="927115" y="2187704"/>
              <a:ext cx="857537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26.5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B36C706-E1A9-448F-889C-063394F59BA7}"/>
              </a:ext>
            </a:extLst>
          </p:cNvPr>
          <p:cNvSpPr/>
          <p:nvPr/>
        </p:nvSpPr>
        <p:spPr>
          <a:xfrm>
            <a:off x="4538416" y="4001969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85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0767EBAF-83A0-49F5-BB99-D5AD441216A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5522" y="3837421"/>
            <a:ext cx="45720" cy="792639"/>
          </a:xfrm>
          <a:prstGeom prst="rect">
            <a:avLst/>
          </a:prstGeom>
        </p:spPr>
      </p:pic>
      <p:sp>
        <p:nvSpPr>
          <p:cNvPr id="477" name="Rectangle 476">
            <a:extLst>
              <a:ext uri="{FF2B5EF4-FFF2-40B4-BE49-F238E27FC236}">
                <a16:creationId xmlns:a16="http://schemas.microsoft.com/office/drawing/2014/main" id="{09327A92-562D-4428-A12F-AD26578C5B47}"/>
              </a:ext>
            </a:extLst>
          </p:cNvPr>
          <p:cNvSpPr/>
          <p:nvPr/>
        </p:nvSpPr>
        <p:spPr>
          <a:xfrm>
            <a:off x="4524553" y="4507289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C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906DEEA6-847A-4F06-8806-10F3795B02CB}"/>
              </a:ext>
            </a:extLst>
          </p:cNvPr>
          <p:cNvCxnSpPr>
            <a:cxnSpLocks/>
          </p:cNvCxnSpPr>
          <p:nvPr/>
        </p:nvCxnSpPr>
        <p:spPr>
          <a:xfrm>
            <a:off x="5062931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9" name="Picture 478">
            <a:extLst>
              <a:ext uri="{FF2B5EF4-FFF2-40B4-BE49-F238E27FC236}">
                <a16:creationId xmlns:a16="http://schemas.microsoft.com/office/drawing/2014/main" id="{BF5C5F34-6751-468F-89AC-910164FF012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1312" y="2855441"/>
            <a:ext cx="157625" cy="1634388"/>
          </a:xfrm>
          <a:prstGeom prst="rect">
            <a:avLst/>
          </a:prstGeom>
        </p:spPr>
      </p:pic>
      <p:sp>
        <p:nvSpPr>
          <p:cNvPr id="480" name="Rectangle 479">
            <a:extLst>
              <a:ext uri="{FF2B5EF4-FFF2-40B4-BE49-F238E27FC236}">
                <a16:creationId xmlns:a16="http://schemas.microsoft.com/office/drawing/2014/main" id="{3C1F84E0-DC2B-4AF6-9289-62150F83EA72}"/>
              </a:ext>
            </a:extLst>
          </p:cNvPr>
          <p:cNvSpPr/>
          <p:nvPr/>
        </p:nvSpPr>
        <p:spPr>
          <a:xfrm>
            <a:off x="4891695" y="3262759"/>
            <a:ext cx="2103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CSD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A9EE8B7F-3275-45E5-A0AD-52BC61AC3FE2}"/>
              </a:ext>
            </a:extLst>
          </p:cNvPr>
          <p:cNvGrpSpPr/>
          <p:nvPr/>
        </p:nvGrpSpPr>
        <p:grpSpPr>
          <a:xfrm>
            <a:off x="5113884" y="3970471"/>
            <a:ext cx="885641" cy="678469"/>
            <a:chOff x="802673" y="1888756"/>
            <a:chExt cx="1226772" cy="1035609"/>
          </a:xfrm>
        </p:grpSpPr>
        <p:graphicFrame>
          <p:nvGraphicFramePr>
            <p:cNvPr id="482" name="Chart 481">
              <a:extLst>
                <a:ext uri="{FF2B5EF4-FFF2-40B4-BE49-F238E27FC236}">
                  <a16:creationId xmlns:a16="http://schemas.microsoft.com/office/drawing/2014/main" id="{4B916709-E112-46BB-BA78-7801F965FF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7834727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AAE67D8C-355A-47BA-AD99-97A44B42F2AB}"/>
                </a:ext>
              </a:extLst>
            </p:cNvPr>
            <p:cNvSpPr/>
            <p:nvPr/>
          </p:nvSpPr>
          <p:spPr>
            <a:xfrm>
              <a:off x="988744" y="2199430"/>
              <a:ext cx="702638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6.1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484" name="Rectangle 483">
            <a:extLst>
              <a:ext uri="{FF2B5EF4-FFF2-40B4-BE49-F238E27FC236}">
                <a16:creationId xmlns:a16="http://schemas.microsoft.com/office/drawing/2014/main" id="{E4742047-62B5-4310-9C05-885EA83344E4}"/>
              </a:ext>
            </a:extLst>
          </p:cNvPr>
          <p:cNvSpPr>
            <a:spLocks/>
          </p:cNvSpPr>
          <p:nvPr/>
        </p:nvSpPr>
        <p:spPr>
          <a:xfrm>
            <a:off x="6067385" y="400196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127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85" name="Picture 484">
            <a:extLst>
              <a:ext uri="{FF2B5EF4-FFF2-40B4-BE49-F238E27FC236}">
                <a16:creationId xmlns:a16="http://schemas.microsoft.com/office/drawing/2014/main" id="{198C3797-2B0C-4B02-938B-1ABE4E32BD4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3971" y="3837419"/>
            <a:ext cx="41563" cy="792639"/>
          </a:xfrm>
          <a:prstGeom prst="rect">
            <a:avLst/>
          </a:prstGeom>
        </p:spPr>
      </p:pic>
      <p:sp>
        <p:nvSpPr>
          <p:cNvPr id="486" name="Rectangle 485">
            <a:extLst>
              <a:ext uri="{FF2B5EF4-FFF2-40B4-BE49-F238E27FC236}">
                <a16:creationId xmlns:a16="http://schemas.microsoft.com/office/drawing/2014/main" id="{1A4E6776-DCF2-4264-91B7-3137391CCF38}"/>
              </a:ext>
            </a:extLst>
          </p:cNvPr>
          <p:cNvSpPr>
            <a:spLocks/>
          </p:cNvSpPr>
          <p:nvPr/>
        </p:nvSpPr>
        <p:spPr>
          <a:xfrm>
            <a:off x="6066873" y="4487676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161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8E491B9A-6E95-4AC2-B01B-46973C3B4509}"/>
              </a:ext>
            </a:extLst>
          </p:cNvPr>
          <p:cNvCxnSpPr>
            <a:cxnSpLocks/>
          </p:cNvCxnSpPr>
          <p:nvPr/>
        </p:nvCxnSpPr>
        <p:spPr>
          <a:xfrm>
            <a:off x="6697319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Picture 487">
            <a:extLst>
              <a:ext uri="{FF2B5EF4-FFF2-40B4-BE49-F238E27FC236}">
                <a16:creationId xmlns:a16="http://schemas.microsoft.com/office/drawing/2014/main" id="{0E7FBAD9-88AB-45B2-AF0E-598F56FD38B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6138" y="2881783"/>
            <a:ext cx="157625" cy="1581703"/>
          </a:xfrm>
          <a:prstGeom prst="rect">
            <a:avLst/>
          </a:prstGeom>
        </p:spPr>
      </p:pic>
      <p:sp>
        <p:nvSpPr>
          <p:cNvPr id="489" name="Rectangle 488">
            <a:extLst>
              <a:ext uri="{FF2B5EF4-FFF2-40B4-BE49-F238E27FC236}">
                <a16:creationId xmlns:a16="http://schemas.microsoft.com/office/drawing/2014/main" id="{AD326FB7-946D-4294-A553-80C8882B3132}"/>
              </a:ext>
            </a:extLst>
          </p:cNvPr>
          <p:cNvSpPr/>
          <p:nvPr/>
        </p:nvSpPr>
        <p:spPr>
          <a:xfrm>
            <a:off x="6950050" y="3277663"/>
            <a:ext cx="1133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Hardware</a:t>
            </a: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9A186FAD-E5F5-4A87-A330-2AE5949A0F21}"/>
              </a:ext>
            </a:extLst>
          </p:cNvPr>
          <p:cNvGrpSpPr/>
          <p:nvPr/>
        </p:nvGrpSpPr>
        <p:grpSpPr>
          <a:xfrm>
            <a:off x="6731999" y="3930476"/>
            <a:ext cx="885641" cy="678469"/>
            <a:chOff x="802673" y="1888756"/>
            <a:chExt cx="1226772" cy="1035609"/>
          </a:xfrm>
        </p:grpSpPr>
        <p:graphicFrame>
          <p:nvGraphicFramePr>
            <p:cNvPr id="491" name="Chart 490">
              <a:extLst>
                <a:ext uri="{FF2B5EF4-FFF2-40B4-BE49-F238E27FC236}">
                  <a16:creationId xmlns:a16="http://schemas.microsoft.com/office/drawing/2014/main" id="{52D568ED-021A-4511-8EE6-D511A9BC2F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41843743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EF61079B-9C6A-4A58-88A1-711D11DC7777}"/>
                </a:ext>
              </a:extLst>
            </p:cNvPr>
            <p:cNvSpPr/>
            <p:nvPr/>
          </p:nvSpPr>
          <p:spPr>
            <a:xfrm>
              <a:off x="1005681" y="2196660"/>
              <a:ext cx="710988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2.5%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3" name="Rectangle 492">
            <a:extLst>
              <a:ext uri="{FF2B5EF4-FFF2-40B4-BE49-F238E27FC236}">
                <a16:creationId xmlns:a16="http://schemas.microsoft.com/office/drawing/2014/main" id="{7FF721DD-CB09-4550-9BD5-5F7D1CCBA271}"/>
              </a:ext>
            </a:extLst>
          </p:cNvPr>
          <p:cNvSpPr/>
          <p:nvPr/>
        </p:nvSpPr>
        <p:spPr>
          <a:xfrm>
            <a:off x="7677205" y="3964971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139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94" name="Picture 493">
            <a:extLst>
              <a:ext uri="{FF2B5EF4-FFF2-40B4-BE49-F238E27FC236}">
                <a16:creationId xmlns:a16="http://schemas.microsoft.com/office/drawing/2014/main" id="{D39E8D6E-2413-45A4-AACE-A2C96E1C527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53432" y="3831486"/>
            <a:ext cx="47524" cy="720581"/>
          </a:xfrm>
          <a:prstGeom prst="rect">
            <a:avLst/>
          </a:prstGeom>
        </p:spPr>
      </p:pic>
      <p:sp>
        <p:nvSpPr>
          <p:cNvPr id="495" name="Rectangle 494">
            <a:extLst>
              <a:ext uri="{FF2B5EF4-FFF2-40B4-BE49-F238E27FC236}">
                <a16:creationId xmlns:a16="http://schemas.microsoft.com/office/drawing/2014/main" id="{1452AC37-6A8D-448D-BE79-E4CAF8E22515}"/>
              </a:ext>
            </a:extLst>
          </p:cNvPr>
          <p:cNvSpPr/>
          <p:nvPr/>
        </p:nvSpPr>
        <p:spPr>
          <a:xfrm>
            <a:off x="7767505" y="4497040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86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6152C75F-E6F4-404A-AD2A-80839E2313D4}"/>
              </a:ext>
            </a:extLst>
          </p:cNvPr>
          <p:cNvCxnSpPr>
            <a:cxnSpLocks/>
          </p:cNvCxnSpPr>
          <p:nvPr/>
        </p:nvCxnSpPr>
        <p:spPr>
          <a:xfrm>
            <a:off x="1704143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4CE90AAA-C58D-4128-910F-311FF0C4271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022" y="2932387"/>
            <a:ext cx="157625" cy="1480494"/>
          </a:xfrm>
          <a:prstGeom prst="rect">
            <a:avLst/>
          </a:prstGeom>
        </p:spPr>
      </p:pic>
      <p:sp>
        <p:nvSpPr>
          <p:cNvPr id="498" name="Rectangle 497">
            <a:extLst>
              <a:ext uri="{FF2B5EF4-FFF2-40B4-BE49-F238E27FC236}">
                <a16:creationId xmlns:a16="http://schemas.microsoft.com/office/drawing/2014/main" id="{15C285DB-58AF-45A4-A363-6DF8D66BCB19}"/>
              </a:ext>
            </a:extLst>
          </p:cNvPr>
          <p:cNvSpPr/>
          <p:nvPr/>
        </p:nvSpPr>
        <p:spPr>
          <a:xfrm>
            <a:off x="170155" y="3277662"/>
            <a:ext cx="1532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Gasoline/ Diesel</a:t>
            </a:r>
          </a:p>
        </p:txBody>
      </p: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A74E1574-A00C-4178-B485-F396FE4DC69C}"/>
              </a:ext>
            </a:extLst>
          </p:cNvPr>
          <p:cNvGrpSpPr/>
          <p:nvPr/>
        </p:nvGrpSpPr>
        <p:grpSpPr>
          <a:xfrm>
            <a:off x="209163" y="3983512"/>
            <a:ext cx="885641" cy="678469"/>
            <a:chOff x="802673" y="1888756"/>
            <a:chExt cx="1226772" cy="1035609"/>
          </a:xfrm>
        </p:grpSpPr>
        <p:graphicFrame>
          <p:nvGraphicFramePr>
            <p:cNvPr id="500" name="Chart 499">
              <a:extLst>
                <a:ext uri="{FF2B5EF4-FFF2-40B4-BE49-F238E27FC236}">
                  <a16:creationId xmlns:a16="http://schemas.microsoft.com/office/drawing/2014/main" id="{98B41A9E-9563-4BAA-AE5A-89D70BED19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09790803"/>
                </p:ext>
              </p:extLst>
            </p:nvPr>
          </p:nvGraphicFramePr>
          <p:xfrm>
            <a:off x="802673" y="1888756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A05386FD-D19F-4EBD-B3A9-375BFEF14386}"/>
                </a:ext>
              </a:extLst>
            </p:cNvPr>
            <p:cNvSpPr/>
            <p:nvPr/>
          </p:nvSpPr>
          <p:spPr>
            <a:xfrm>
              <a:off x="898996" y="2207596"/>
              <a:ext cx="857537" cy="4228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22.8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sp>
        <p:nvSpPr>
          <p:cNvPr id="502" name="Rectangle 501">
            <a:extLst>
              <a:ext uri="{FF2B5EF4-FFF2-40B4-BE49-F238E27FC236}">
                <a16:creationId xmlns:a16="http://schemas.microsoft.com/office/drawing/2014/main" id="{F5B92D7D-A0F2-451D-8DFF-E9D5B5AEF828}"/>
              </a:ext>
            </a:extLst>
          </p:cNvPr>
          <p:cNvSpPr/>
          <p:nvPr/>
        </p:nvSpPr>
        <p:spPr>
          <a:xfrm>
            <a:off x="816521" y="3653491"/>
            <a:ext cx="1108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ED530D4D-A89D-422C-9DFE-D872FD6DF70E}"/>
              </a:ext>
            </a:extLst>
          </p:cNvPr>
          <p:cNvSpPr/>
          <p:nvPr/>
        </p:nvSpPr>
        <p:spPr>
          <a:xfrm>
            <a:off x="1032116" y="4044175"/>
            <a:ext cx="521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175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B51053D7-E140-4B34-A17D-79795CDFD41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331" y="3873449"/>
            <a:ext cx="45720" cy="720581"/>
          </a:xfrm>
          <a:prstGeom prst="rect">
            <a:avLst/>
          </a:prstGeom>
        </p:spPr>
      </p:pic>
      <p:sp>
        <p:nvSpPr>
          <p:cNvPr id="505" name="Rectangle 504">
            <a:extLst>
              <a:ext uri="{FF2B5EF4-FFF2-40B4-BE49-F238E27FC236}">
                <a16:creationId xmlns:a16="http://schemas.microsoft.com/office/drawing/2014/main" id="{35365251-00FB-4CC1-B437-B268FEAA3A99}"/>
              </a:ext>
            </a:extLst>
          </p:cNvPr>
          <p:cNvSpPr/>
          <p:nvPr/>
        </p:nvSpPr>
        <p:spPr>
          <a:xfrm>
            <a:off x="1173516" y="444004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178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E3BC106-A59A-4C28-9AB7-336D1086E4DF}"/>
              </a:ext>
            </a:extLst>
          </p:cNvPr>
          <p:cNvSpPr/>
          <p:nvPr/>
        </p:nvSpPr>
        <p:spPr>
          <a:xfrm>
            <a:off x="767854" y="4262828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16650D31-9262-43FA-BD5C-CAD901DCBB38}"/>
              </a:ext>
            </a:extLst>
          </p:cNvPr>
          <p:cNvSpPr/>
          <p:nvPr/>
        </p:nvSpPr>
        <p:spPr>
          <a:xfrm>
            <a:off x="2477561" y="3653491"/>
            <a:ext cx="1033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97691A4-87F0-4AA8-8D08-3DFAD48A2875}"/>
              </a:ext>
            </a:extLst>
          </p:cNvPr>
          <p:cNvSpPr/>
          <p:nvPr/>
        </p:nvSpPr>
        <p:spPr>
          <a:xfrm>
            <a:off x="4161712" y="3653491"/>
            <a:ext cx="1038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41FB72C2-4D5B-4C68-966A-71A1915405A9}"/>
              </a:ext>
            </a:extLst>
          </p:cNvPr>
          <p:cNvSpPr>
            <a:spLocks/>
          </p:cNvSpPr>
          <p:nvPr/>
        </p:nvSpPr>
        <p:spPr>
          <a:xfrm>
            <a:off x="5747539" y="3614520"/>
            <a:ext cx="1087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032CC11E-5844-4C88-8CEE-41A71F1A925D}"/>
              </a:ext>
            </a:extLst>
          </p:cNvPr>
          <p:cNvSpPr/>
          <p:nvPr/>
        </p:nvSpPr>
        <p:spPr>
          <a:xfrm>
            <a:off x="7371151" y="3625435"/>
            <a:ext cx="1012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/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A374E700-3E8A-4409-9FB9-1264230CBE38}"/>
              </a:ext>
            </a:extLst>
          </p:cNvPr>
          <p:cNvSpPr/>
          <p:nvPr/>
        </p:nvSpPr>
        <p:spPr>
          <a:xfrm>
            <a:off x="2428894" y="4262828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169A0D41-CC43-4E02-B43B-6824673B1B2F}"/>
              </a:ext>
            </a:extLst>
          </p:cNvPr>
          <p:cNvSpPr/>
          <p:nvPr/>
        </p:nvSpPr>
        <p:spPr>
          <a:xfrm>
            <a:off x="4113045" y="4262828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BA50491A-1EF6-4EC2-A39A-3E48F61892F1}"/>
              </a:ext>
            </a:extLst>
          </p:cNvPr>
          <p:cNvSpPr>
            <a:spLocks/>
          </p:cNvSpPr>
          <p:nvPr/>
        </p:nvSpPr>
        <p:spPr>
          <a:xfrm>
            <a:off x="5797177" y="4262828"/>
            <a:ext cx="10977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8ED3D4A0-D7C3-4C20-B852-A0A22E970E3B}"/>
              </a:ext>
            </a:extLst>
          </p:cNvPr>
          <p:cNvSpPr/>
          <p:nvPr/>
        </p:nvSpPr>
        <p:spPr>
          <a:xfrm>
            <a:off x="7343260" y="4262828"/>
            <a:ext cx="10706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pic>
        <p:nvPicPr>
          <p:cNvPr id="515" name="Picture 514">
            <a:extLst>
              <a:ext uri="{FF2B5EF4-FFF2-40B4-BE49-F238E27FC236}">
                <a16:creationId xmlns:a16="http://schemas.microsoft.com/office/drawing/2014/main" id="{7C9186CD-8B72-4F5B-AE30-F03F7AC84F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3388" y="3964198"/>
            <a:ext cx="2400898" cy="256845"/>
          </a:xfrm>
          <a:prstGeom prst="rect">
            <a:avLst/>
          </a:prstGeom>
        </p:spPr>
      </p:pic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0A85B451-9228-4773-98C2-048E6EEE189B}"/>
              </a:ext>
            </a:extLst>
          </p:cNvPr>
          <p:cNvCxnSpPr/>
          <p:nvPr/>
        </p:nvCxnSpPr>
        <p:spPr>
          <a:xfrm>
            <a:off x="331996" y="1052677"/>
            <a:ext cx="7880125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4EB8B81B-447A-40F1-ABF7-2F38E8E7E27A}"/>
              </a:ext>
            </a:extLst>
          </p:cNvPr>
          <p:cNvCxnSpPr/>
          <p:nvPr/>
        </p:nvCxnSpPr>
        <p:spPr>
          <a:xfrm>
            <a:off x="8331558" y="1051806"/>
            <a:ext cx="3519670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Picture 528">
            <a:extLst>
              <a:ext uri="{FF2B5EF4-FFF2-40B4-BE49-F238E27FC236}">
                <a16:creationId xmlns:a16="http://schemas.microsoft.com/office/drawing/2014/main" id="{BAD79D83-E788-4DEB-BF93-F93556A7514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5418" y="3371743"/>
            <a:ext cx="632394" cy="629382"/>
          </a:xfrm>
          <a:prstGeom prst="rect">
            <a:avLst/>
          </a:prstGeom>
        </p:spPr>
      </p:pic>
      <p:sp>
        <p:nvSpPr>
          <p:cNvPr id="530" name="TextBox 529">
            <a:extLst>
              <a:ext uri="{FF2B5EF4-FFF2-40B4-BE49-F238E27FC236}">
                <a16:creationId xmlns:a16="http://schemas.microsoft.com/office/drawing/2014/main" id="{6EDE545E-01D9-40E4-96A1-A1B170FB9247}"/>
              </a:ext>
            </a:extLst>
          </p:cNvPr>
          <p:cNvSpPr txBox="1"/>
          <p:nvPr/>
        </p:nvSpPr>
        <p:spPr>
          <a:xfrm>
            <a:off x="184284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5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18383-C8A4-49C6-B116-2D513B97C3A1}"/>
              </a:ext>
            </a:extLst>
          </p:cNvPr>
          <p:cNvSpPr txBox="1"/>
          <p:nvPr/>
        </p:nvSpPr>
        <p:spPr>
          <a:xfrm>
            <a:off x="298823" y="263874"/>
            <a:ext cx="10241969" cy="384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SATISFIED IS YOUR SHOPPER WITH THE VISIT?</a:t>
            </a:r>
            <a:endParaRPr lang="en-US" dirty="0">
              <a:solidFill>
                <a:srgbClr val="333E48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1465" y="616985"/>
            <a:ext cx="4624108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15070" y="618646"/>
            <a:ext cx="1853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Overall Satisfaction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ED2926-CE8D-4D6C-BF10-9B62478C07FF}"/>
              </a:ext>
            </a:extLst>
          </p:cNvPr>
          <p:cNvGrpSpPr/>
          <p:nvPr/>
        </p:nvGrpSpPr>
        <p:grpSpPr>
          <a:xfrm>
            <a:off x="830708" y="1333160"/>
            <a:ext cx="3395628" cy="3175059"/>
            <a:chOff x="1193249" y="2164269"/>
            <a:chExt cx="3128386" cy="2925175"/>
          </a:xfrm>
        </p:grpSpPr>
        <p:sp>
          <p:nvSpPr>
            <p:cNvPr id="38" name="Rectangle 37"/>
            <p:cNvSpPr/>
            <p:nvPr/>
          </p:nvSpPr>
          <p:spPr>
            <a:xfrm>
              <a:off x="2011977" y="2164269"/>
              <a:ext cx="1490930" cy="283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Very Satisfied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93249" y="2704723"/>
              <a:ext cx="3128386" cy="2384721"/>
              <a:chOff x="802673" y="1650821"/>
              <a:chExt cx="1226772" cy="1035609"/>
            </a:xfrm>
          </p:grpSpPr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B219722-DB7A-41EA-8600-C8954EC8BE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00561320"/>
                  </p:ext>
                </p:extLst>
              </p:nvPr>
            </p:nvGraphicFramePr>
            <p:xfrm>
              <a:off x="802673" y="1650821"/>
              <a:ext cx="1226772" cy="10356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2" name="Rectangle 11"/>
              <p:cNvSpPr/>
              <p:nvPr/>
            </p:nvSpPr>
            <p:spPr>
              <a:xfrm>
                <a:off x="1264558" y="2088431"/>
                <a:ext cx="303002" cy="147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79.5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7787D1A-7264-4F50-8053-C8B7AD5F9274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76" name="Footer Placeholder 2">
              <a:extLst>
                <a:ext uri="{FF2B5EF4-FFF2-40B4-BE49-F238E27FC236}">
                  <a16:creationId xmlns:a16="http://schemas.microsoft.com/office/drawing/2014/main" id="{06896851-E560-48C5-A207-4C3E36F7917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E1D6DBB-0888-486B-B516-CC01EC31C7F1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9172144-6A53-41B9-A69E-D71A04A262B2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715A28-91F8-47D0-83F5-CF372E3B17C0}"/>
              </a:ext>
            </a:extLst>
          </p:cNvPr>
          <p:cNvCxnSpPr>
            <a:cxnSpLocks/>
          </p:cNvCxnSpPr>
          <p:nvPr/>
        </p:nvCxnSpPr>
        <p:spPr>
          <a:xfrm>
            <a:off x="4946077" y="762000"/>
            <a:ext cx="0" cy="5705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D0B91C-C9B6-400C-B7FA-583637596734}"/>
              </a:ext>
            </a:extLst>
          </p:cNvPr>
          <p:cNvGrpSpPr/>
          <p:nvPr/>
        </p:nvGrpSpPr>
        <p:grpSpPr>
          <a:xfrm>
            <a:off x="1909239" y="4945606"/>
            <a:ext cx="2687689" cy="940260"/>
            <a:chOff x="2536077" y="1388319"/>
            <a:chExt cx="2687689" cy="94026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DAB0E65-D602-4582-9F7E-398CA00C9380}"/>
                </a:ext>
              </a:extLst>
            </p:cNvPr>
            <p:cNvSpPr/>
            <p:nvPr/>
          </p:nvSpPr>
          <p:spPr>
            <a:xfrm>
              <a:off x="2536077" y="1999828"/>
              <a:ext cx="21198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Retail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8120BD0-E5C5-4F8C-8A4F-9A39904DC49C}"/>
                </a:ext>
              </a:extLst>
            </p:cNvPr>
            <p:cNvSpPr/>
            <p:nvPr/>
          </p:nvSpPr>
          <p:spPr>
            <a:xfrm>
              <a:off x="2554893" y="1388319"/>
              <a:ext cx="20010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GB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Convenience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F6959AA-11A3-4A79-9AFB-6125E7E4E173}"/>
                </a:ext>
              </a:extLst>
            </p:cNvPr>
            <p:cNvSpPr/>
            <p:nvPr/>
          </p:nvSpPr>
          <p:spPr>
            <a:xfrm>
              <a:off x="4759845" y="1421340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solidFill>
                    <a:srgbClr val="00B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113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5D5BE1C-EA97-476F-8D97-0F4C23ED91E8}"/>
                </a:ext>
              </a:extLst>
            </p:cNvPr>
            <p:cNvSpPr/>
            <p:nvPr/>
          </p:nvSpPr>
          <p:spPr>
            <a:xfrm>
              <a:off x="4789032" y="2066969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solidFill>
                    <a:srgbClr val="00B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117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8D54BF2-C099-4F96-AAF1-5E22D03CD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20" y="4766992"/>
            <a:ext cx="1194619" cy="119461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4FF9B21-AEBE-4A8A-A024-86F4CC99A96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7578" y="4026593"/>
            <a:ext cx="97873" cy="2714277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B8865D9-76FC-472C-B8B7-EDBCF925298B}"/>
              </a:ext>
            </a:extLst>
          </p:cNvPr>
          <p:cNvCxnSpPr>
            <a:cxnSpLocks/>
          </p:cNvCxnSpPr>
          <p:nvPr/>
        </p:nvCxnSpPr>
        <p:spPr>
          <a:xfrm>
            <a:off x="1800253" y="4730890"/>
            <a:ext cx="0" cy="12668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700C9EC-DB9F-4EA6-8C4A-C7B698E7F417}"/>
              </a:ext>
            </a:extLst>
          </p:cNvPr>
          <p:cNvSpPr/>
          <p:nvPr/>
        </p:nvSpPr>
        <p:spPr>
          <a:xfrm>
            <a:off x="4981360" y="629685"/>
            <a:ext cx="6887780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42F712-4149-43B6-91ED-DFC414AF26A5}"/>
              </a:ext>
            </a:extLst>
          </p:cNvPr>
          <p:cNvSpPr/>
          <p:nvPr/>
        </p:nvSpPr>
        <p:spPr>
          <a:xfrm>
            <a:off x="5033865" y="618646"/>
            <a:ext cx="2694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Satisfaction Drivers (Top two)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1EC9078-735F-4AB7-9FBC-334D81AFE3F5}"/>
              </a:ext>
            </a:extLst>
          </p:cNvPr>
          <p:cNvCxnSpPr>
            <a:cxnSpLocks/>
          </p:cNvCxnSpPr>
          <p:nvPr/>
        </p:nvCxnSpPr>
        <p:spPr>
          <a:xfrm>
            <a:off x="8402264" y="1066800"/>
            <a:ext cx="0" cy="54002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264160" y="639839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6530FD7-97E1-4A35-9640-5CC7742D37BD}"/>
              </a:ext>
            </a:extLst>
          </p:cNvPr>
          <p:cNvSpPr/>
          <p:nvPr/>
        </p:nvSpPr>
        <p:spPr>
          <a:xfrm>
            <a:off x="5080438" y="2159768"/>
            <a:ext cx="2664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0A650C-3CD9-46FD-8861-3F3F20080E6A}"/>
              </a:ext>
            </a:extLst>
          </p:cNvPr>
          <p:cNvSpPr/>
          <p:nvPr/>
        </p:nvSpPr>
        <p:spPr>
          <a:xfrm>
            <a:off x="5080438" y="1669935"/>
            <a:ext cx="2448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GB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01CB06E9-1E5D-4BB4-AB02-9125AAAFB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889056"/>
              </p:ext>
            </p:extLst>
          </p:nvPr>
        </p:nvGraphicFramePr>
        <p:xfrm>
          <a:off x="5109546" y="1746785"/>
          <a:ext cx="2799969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82DAEB14-4F59-4A07-A9B7-3997F61CD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095063"/>
              </p:ext>
            </p:extLst>
          </p:nvPr>
        </p:nvGraphicFramePr>
        <p:xfrm>
          <a:off x="5064274" y="2235997"/>
          <a:ext cx="3347592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0" name="Rectangle 69">
            <a:extLst>
              <a:ext uri="{FF2B5EF4-FFF2-40B4-BE49-F238E27FC236}">
                <a16:creationId xmlns:a16="http://schemas.microsoft.com/office/drawing/2014/main" id="{60F7EAD3-53E3-43E8-980C-5DA8E8148E35}"/>
              </a:ext>
            </a:extLst>
          </p:cNvPr>
          <p:cNvSpPr/>
          <p:nvPr/>
        </p:nvSpPr>
        <p:spPr>
          <a:xfrm>
            <a:off x="7799493" y="2369937"/>
            <a:ext cx="755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</a:t>
            </a: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02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FA93690-A740-46FB-A78E-94531DF6F0F7}"/>
              </a:ext>
            </a:extLst>
          </p:cNvPr>
          <p:cNvSpPr/>
          <p:nvPr/>
        </p:nvSpPr>
        <p:spPr>
          <a:xfrm>
            <a:off x="7795255" y="1855836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101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E4A0B57-46BB-4FB4-8BE1-1E85EBCA2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80690"/>
            <a:ext cx="157625" cy="319418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44D0AF8F-17C0-4FEB-AEE2-D8EA61AAEC04}"/>
              </a:ext>
            </a:extLst>
          </p:cNvPr>
          <p:cNvSpPr/>
          <p:nvPr/>
        </p:nvSpPr>
        <p:spPr>
          <a:xfrm>
            <a:off x="7345093" y="1094743"/>
            <a:ext cx="77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97.2%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B0C74C-D40D-4F11-AC00-AB9FF79E8E6D}"/>
              </a:ext>
            </a:extLst>
          </p:cNvPr>
          <p:cNvSpPr/>
          <p:nvPr/>
        </p:nvSpPr>
        <p:spPr>
          <a:xfrm>
            <a:off x="10865897" y="1094743"/>
            <a:ext cx="80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88.1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49EC7DC-2E1E-403C-B5F1-44F9578F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-43761"/>
            <a:ext cx="170548" cy="34560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8B984F3D-8E3E-447A-8012-D5F19F05CE1A}"/>
              </a:ext>
            </a:extLst>
          </p:cNvPr>
          <p:cNvSpPr/>
          <p:nvPr/>
        </p:nvSpPr>
        <p:spPr>
          <a:xfrm>
            <a:off x="8443398" y="2159768"/>
            <a:ext cx="2664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en-IN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352507-CF25-4F27-ADB2-7221BE01C92F}"/>
              </a:ext>
            </a:extLst>
          </p:cNvPr>
          <p:cNvSpPr/>
          <p:nvPr/>
        </p:nvSpPr>
        <p:spPr>
          <a:xfrm>
            <a:off x="8443398" y="1669935"/>
            <a:ext cx="2448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GB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graphicFrame>
        <p:nvGraphicFramePr>
          <p:cNvPr id="100" name="Chart 99">
            <a:extLst>
              <a:ext uri="{FF2B5EF4-FFF2-40B4-BE49-F238E27FC236}">
                <a16:creationId xmlns:a16="http://schemas.microsoft.com/office/drawing/2014/main" id="{DE53508B-547E-4726-A689-D1D0E62FD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777974"/>
              </p:ext>
            </p:extLst>
          </p:nvPr>
        </p:nvGraphicFramePr>
        <p:xfrm>
          <a:off x="8428030" y="1762054"/>
          <a:ext cx="3022428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2" name="Chart 101">
            <a:extLst>
              <a:ext uri="{FF2B5EF4-FFF2-40B4-BE49-F238E27FC236}">
                <a16:creationId xmlns:a16="http://schemas.microsoft.com/office/drawing/2014/main" id="{DACECE64-55E9-425B-AECB-3BEAD839E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845840"/>
              </p:ext>
            </p:extLst>
          </p:nvPr>
        </p:nvGraphicFramePr>
        <p:xfrm>
          <a:off x="8402335" y="2249059"/>
          <a:ext cx="3347592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9" name="Rectangle 108">
            <a:extLst>
              <a:ext uri="{FF2B5EF4-FFF2-40B4-BE49-F238E27FC236}">
                <a16:creationId xmlns:a16="http://schemas.microsoft.com/office/drawing/2014/main" id="{EC660D40-EEC8-425E-A01F-B69E199EF749}"/>
              </a:ext>
            </a:extLst>
          </p:cNvPr>
          <p:cNvSpPr/>
          <p:nvPr/>
        </p:nvSpPr>
        <p:spPr>
          <a:xfrm>
            <a:off x="11271068" y="2378358"/>
            <a:ext cx="755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108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B7722D-BCCC-4CD1-9438-F894474027CF}"/>
              </a:ext>
            </a:extLst>
          </p:cNvPr>
          <p:cNvSpPr/>
          <p:nvPr/>
        </p:nvSpPr>
        <p:spPr>
          <a:xfrm>
            <a:off x="11242493" y="1846247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8CEDDE1-F208-4EA3-9D26-24914FE0A55A}"/>
              </a:ext>
            </a:extLst>
          </p:cNvPr>
          <p:cNvSpPr/>
          <p:nvPr/>
        </p:nvSpPr>
        <p:spPr>
          <a:xfrm>
            <a:off x="5080438" y="4003808"/>
            <a:ext cx="2664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en-IN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A0360B4-84D2-4312-95F1-F733B54E4230}"/>
              </a:ext>
            </a:extLst>
          </p:cNvPr>
          <p:cNvSpPr/>
          <p:nvPr/>
        </p:nvSpPr>
        <p:spPr>
          <a:xfrm>
            <a:off x="5080438" y="3513975"/>
            <a:ext cx="2448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GB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4D573CCD-13DD-424B-B93C-14CF6DF963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203382"/>
              </p:ext>
            </p:extLst>
          </p:nvPr>
        </p:nvGraphicFramePr>
        <p:xfrm>
          <a:off x="5058707" y="3643869"/>
          <a:ext cx="3022428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7" name="Chart 136">
            <a:extLst>
              <a:ext uri="{FF2B5EF4-FFF2-40B4-BE49-F238E27FC236}">
                <a16:creationId xmlns:a16="http://schemas.microsoft.com/office/drawing/2014/main" id="{CA42170F-1052-40C5-9195-37295608D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113324"/>
              </p:ext>
            </p:extLst>
          </p:nvPr>
        </p:nvGraphicFramePr>
        <p:xfrm>
          <a:off x="5004100" y="4087199"/>
          <a:ext cx="3946118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39" name="Rectangle 138">
            <a:extLst>
              <a:ext uri="{FF2B5EF4-FFF2-40B4-BE49-F238E27FC236}">
                <a16:creationId xmlns:a16="http://schemas.microsoft.com/office/drawing/2014/main" id="{E39FB4B0-62DE-4F79-923C-AFDBDE378802}"/>
              </a:ext>
            </a:extLst>
          </p:cNvPr>
          <p:cNvSpPr/>
          <p:nvPr/>
        </p:nvSpPr>
        <p:spPr>
          <a:xfrm>
            <a:off x="7879533" y="4210040"/>
            <a:ext cx="755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108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55E3810-851A-4A18-B36F-42BF143DD050}"/>
              </a:ext>
            </a:extLst>
          </p:cNvPr>
          <p:cNvSpPr/>
          <p:nvPr/>
        </p:nvSpPr>
        <p:spPr>
          <a:xfrm>
            <a:off x="7879533" y="367792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104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51401758-8C85-402F-B0DA-7825F459F0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1924730"/>
            <a:ext cx="157625" cy="3194183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AF2D5C89-1DA2-4C4C-AC46-AB853B3CC1D4}"/>
              </a:ext>
            </a:extLst>
          </p:cNvPr>
          <p:cNvSpPr/>
          <p:nvPr/>
        </p:nvSpPr>
        <p:spPr>
          <a:xfrm>
            <a:off x="7330795" y="2969384"/>
            <a:ext cx="8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94.1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164D434-D155-4CD4-B766-8E1C3A64FF41}"/>
              </a:ext>
            </a:extLst>
          </p:cNvPr>
          <p:cNvSpPr/>
          <p:nvPr/>
        </p:nvSpPr>
        <p:spPr>
          <a:xfrm>
            <a:off x="10861378" y="296938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90.2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14015F7-8BD8-4058-9D5F-53FEC2669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1800279"/>
            <a:ext cx="170548" cy="34560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DA67A530-CEE9-4A44-9BB9-38D7307454F2}"/>
              </a:ext>
            </a:extLst>
          </p:cNvPr>
          <p:cNvSpPr/>
          <p:nvPr/>
        </p:nvSpPr>
        <p:spPr>
          <a:xfrm>
            <a:off x="8443398" y="4003808"/>
            <a:ext cx="2664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en-IN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1F7D89-6130-4155-8727-A8DFEB1189E7}"/>
              </a:ext>
            </a:extLst>
          </p:cNvPr>
          <p:cNvSpPr/>
          <p:nvPr/>
        </p:nvSpPr>
        <p:spPr>
          <a:xfrm>
            <a:off x="8443398" y="3513975"/>
            <a:ext cx="2448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GB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60814108-DCD3-4EE8-8C6C-EF11E7D96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768106"/>
              </p:ext>
            </p:extLst>
          </p:nvPr>
        </p:nvGraphicFramePr>
        <p:xfrm>
          <a:off x="8400585" y="3632198"/>
          <a:ext cx="3115653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23D12EFF-5C7A-413A-BF10-5435E7618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693771"/>
              </p:ext>
            </p:extLst>
          </p:nvPr>
        </p:nvGraphicFramePr>
        <p:xfrm>
          <a:off x="8400585" y="4097472"/>
          <a:ext cx="3960793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6A96AB5E-F2B3-40ED-B75E-4A923526C8D9}"/>
              </a:ext>
            </a:extLst>
          </p:cNvPr>
          <p:cNvSpPr/>
          <p:nvPr/>
        </p:nvSpPr>
        <p:spPr>
          <a:xfrm>
            <a:off x="11242493" y="4210040"/>
            <a:ext cx="755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E962FF3-E1F8-4FE7-A37C-B30421B81B9F}"/>
              </a:ext>
            </a:extLst>
          </p:cNvPr>
          <p:cNvSpPr/>
          <p:nvPr/>
        </p:nvSpPr>
        <p:spPr>
          <a:xfrm>
            <a:off x="11242493" y="367792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103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9C76DB7-209D-455A-9F4A-A9A3ED80F556}"/>
              </a:ext>
            </a:extLst>
          </p:cNvPr>
          <p:cNvSpPr/>
          <p:nvPr/>
        </p:nvSpPr>
        <p:spPr>
          <a:xfrm>
            <a:off x="5080438" y="5847848"/>
            <a:ext cx="2664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en-IN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ABB776E-E0E0-4D00-9C88-E136E80A30B5}"/>
              </a:ext>
            </a:extLst>
          </p:cNvPr>
          <p:cNvSpPr/>
          <p:nvPr/>
        </p:nvSpPr>
        <p:spPr>
          <a:xfrm>
            <a:off x="5080438" y="5358015"/>
            <a:ext cx="2448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GB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graphicFrame>
        <p:nvGraphicFramePr>
          <p:cNvPr id="176" name="Chart 175">
            <a:extLst>
              <a:ext uri="{FF2B5EF4-FFF2-40B4-BE49-F238E27FC236}">
                <a16:creationId xmlns:a16="http://schemas.microsoft.com/office/drawing/2014/main" id="{FDC133BD-3CD2-44F8-AF2C-6AB3D1AF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946771"/>
              </p:ext>
            </p:extLst>
          </p:nvPr>
        </p:nvGraphicFramePr>
        <p:xfrm>
          <a:off x="5091410" y="5444674"/>
          <a:ext cx="3022428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77" name="Chart 176">
            <a:extLst>
              <a:ext uri="{FF2B5EF4-FFF2-40B4-BE49-F238E27FC236}">
                <a16:creationId xmlns:a16="http://schemas.microsoft.com/office/drawing/2014/main" id="{447DB392-54FD-411F-90FF-062A87D1F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729046"/>
              </p:ext>
            </p:extLst>
          </p:nvPr>
        </p:nvGraphicFramePr>
        <p:xfrm>
          <a:off x="5077120" y="6089577"/>
          <a:ext cx="3347592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78" name="Rectangle 177">
            <a:extLst>
              <a:ext uri="{FF2B5EF4-FFF2-40B4-BE49-F238E27FC236}">
                <a16:creationId xmlns:a16="http://schemas.microsoft.com/office/drawing/2014/main" id="{76209FBB-E047-4B47-A97F-F3747BA283DF}"/>
              </a:ext>
            </a:extLst>
          </p:cNvPr>
          <p:cNvSpPr/>
          <p:nvPr/>
        </p:nvSpPr>
        <p:spPr>
          <a:xfrm>
            <a:off x="7879533" y="6066300"/>
            <a:ext cx="755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53595E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103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3BC6C6E-2D6A-4D77-B3A2-E525A04E67DE}"/>
              </a:ext>
            </a:extLst>
          </p:cNvPr>
          <p:cNvSpPr/>
          <p:nvPr/>
        </p:nvSpPr>
        <p:spPr>
          <a:xfrm>
            <a:off x="7879533" y="553418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00B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107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671CC4C5-E690-47EF-92AB-BC822F345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3768770"/>
            <a:ext cx="157625" cy="3194183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E0DCDC6-C973-4683-B0DC-FE30AC269214}"/>
              </a:ext>
            </a:extLst>
          </p:cNvPr>
          <p:cNvSpPr/>
          <p:nvPr/>
        </p:nvSpPr>
        <p:spPr>
          <a:xfrm>
            <a:off x="7325698" y="483362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83.7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22C443C-67EB-4B7D-98B8-6E7FA9420434}"/>
              </a:ext>
            </a:extLst>
          </p:cNvPr>
          <p:cNvSpPr/>
          <p:nvPr/>
        </p:nvSpPr>
        <p:spPr>
          <a:xfrm>
            <a:off x="10878690" y="4833623"/>
            <a:ext cx="778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87.5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E8F4797C-F8DF-4243-B1AD-F7098C853E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3644319"/>
            <a:ext cx="170548" cy="3456000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327230C9-99AD-461F-9D52-428E523981D7}"/>
              </a:ext>
            </a:extLst>
          </p:cNvPr>
          <p:cNvSpPr/>
          <p:nvPr/>
        </p:nvSpPr>
        <p:spPr>
          <a:xfrm>
            <a:off x="8443398" y="5847848"/>
            <a:ext cx="2664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en-IN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Retail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A4B4CF3-B264-45AC-A5DD-CB51201091D0}"/>
              </a:ext>
            </a:extLst>
          </p:cNvPr>
          <p:cNvSpPr/>
          <p:nvPr/>
        </p:nvSpPr>
        <p:spPr>
          <a:xfrm>
            <a:off x="8443398" y="5358015"/>
            <a:ext cx="2448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r>
              <a:rPr lang="en-GB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Convenience</a:t>
            </a:r>
          </a:p>
        </p:txBody>
      </p:sp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1CE9F348-AAA8-4CDD-A619-BF441CA48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587219"/>
              </p:ext>
            </p:extLst>
          </p:nvPr>
        </p:nvGraphicFramePr>
        <p:xfrm>
          <a:off x="8449322" y="5465470"/>
          <a:ext cx="3022428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7A63DE26-C6C4-4266-AF80-F8268D75B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241192"/>
              </p:ext>
            </p:extLst>
          </p:nvPr>
        </p:nvGraphicFramePr>
        <p:xfrm>
          <a:off x="8415110" y="5961611"/>
          <a:ext cx="3347592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72" name="Rectangle 171">
            <a:extLst>
              <a:ext uri="{FF2B5EF4-FFF2-40B4-BE49-F238E27FC236}">
                <a16:creationId xmlns:a16="http://schemas.microsoft.com/office/drawing/2014/main" id="{380DB3B6-A53D-4020-B26A-76EC9D9942A0}"/>
              </a:ext>
            </a:extLst>
          </p:cNvPr>
          <p:cNvSpPr/>
          <p:nvPr/>
        </p:nvSpPr>
        <p:spPr>
          <a:xfrm>
            <a:off x="11242493" y="6066300"/>
            <a:ext cx="7552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106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29F8A53-861C-444B-BE8A-389BDBA2FD58}"/>
              </a:ext>
            </a:extLst>
          </p:cNvPr>
          <p:cNvSpPr/>
          <p:nvPr/>
        </p:nvSpPr>
        <p:spPr>
          <a:xfrm>
            <a:off x="11242493" y="553418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100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FE8723D2-8889-4426-964A-4FD328FA506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0432" y="-717883"/>
            <a:ext cx="144000" cy="72720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A9D99DA-8A81-4597-BF04-86DFBD3068B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0432" y="1131237"/>
            <a:ext cx="144000" cy="72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D0C4F-40C7-4F5F-9AC8-930661E2D73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6122" y="967652"/>
            <a:ext cx="557453" cy="557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63398F-950D-4515-9488-852B3BB90E2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026" y="2846259"/>
            <a:ext cx="567255" cy="567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22933-65FE-4937-A8A3-022B7F21D12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192" y="2891651"/>
            <a:ext cx="477239" cy="477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1F5327-7199-4365-AD5D-924F9B68C34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5182" y="4789122"/>
            <a:ext cx="499171" cy="499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ADF617-7A2F-43D0-9E27-FC3D64C1F5F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0608" y="4725408"/>
            <a:ext cx="604279" cy="60427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90D3AF2-DE22-44DB-8B01-6D6B1DBFB98B}"/>
              </a:ext>
            </a:extLst>
          </p:cNvPr>
          <p:cNvSpPr txBox="1"/>
          <p:nvPr/>
        </p:nvSpPr>
        <p:spPr>
          <a:xfrm>
            <a:off x="4439032" y="6763372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BA00AA3-6281-4DE0-8A9E-08B3E4A4A470}"/>
              </a:ext>
            </a:extLst>
          </p:cNvPr>
          <p:cNvCxnSpPr>
            <a:cxnSpLocks/>
          </p:cNvCxnSpPr>
          <p:nvPr/>
        </p:nvCxnSpPr>
        <p:spPr>
          <a:xfrm>
            <a:off x="268217" y="966496"/>
            <a:ext cx="4677860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F556763-DEE7-4036-AA07-E5602FE0D639}"/>
              </a:ext>
            </a:extLst>
          </p:cNvPr>
          <p:cNvCxnSpPr>
            <a:cxnSpLocks/>
          </p:cNvCxnSpPr>
          <p:nvPr/>
        </p:nvCxnSpPr>
        <p:spPr>
          <a:xfrm>
            <a:off x="4960798" y="966496"/>
            <a:ext cx="695654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71401F0-01B3-4C1F-845D-A3DA1571D2B7}"/>
              </a:ext>
            </a:extLst>
          </p:cNvPr>
          <p:cNvSpPr/>
          <p:nvPr/>
        </p:nvSpPr>
        <p:spPr>
          <a:xfrm>
            <a:off x="5745241" y="998460"/>
            <a:ext cx="130262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 Selection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88F4087-6730-49A1-AA90-8E17349C9DB8}"/>
              </a:ext>
            </a:extLst>
          </p:cNvPr>
          <p:cNvSpPr/>
          <p:nvPr/>
        </p:nvSpPr>
        <p:spPr>
          <a:xfrm>
            <a:off x="9131245" y="989222"/>
            <a:ext cx="130262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 Pricing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936EB04-C524-497E-9079-D99676D6DA35}"/>
              </a:ext>
            </a:extLst>
          </p:cNvPr>
          <p:cNvSpPr/>
          <p:nvPr/>
        </p:nvSpPr>
        <p:spPr>
          <a:xfrm>
            <a:off x="5745241" y="2980822"/>
            <a:ext cx="13026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D1D0BF4-9F41-49DF-972A-F9619CF6E8A4}"/>
              </a:ext>
            </a:extLst>
          </p:cNvPr>
          <p:cNvSpPr/>
          <p:nvPr/>
        </p:nvSpPr>
        <p:spPr>
          <a:xfrm>
            <a:off x="9131245" y="2863863"/>
            <a:ext cx="130262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Checkout Experience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7658FF0-E7EA-4B93-A0B9-777E72F5ECF2}"/>
              </a:ext>
            </a:extLst>
          </p:cNvPr>
          <p:cNvSpPr/>
          <p:nvPr/>
        </p:nvSpPr>
        <p:spPr>
          <a:xfrm>
            <a:off x="5745241" y="4845061"/>
            <a:ext cx="13026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Atmosphere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AE2D8EA-1C20-4EA5-AADC-D86D1EC6AA17}"/>
              </a:ext>
            </a:extLst>
          </p:cNvPr>
          <p:cNvSpPr/>
          <p:nvPr/>
        </p:nvSpPr>
        <p:spPr>
          <a:xfrm>
            <a:off x="9131245" y="4835823"/>
            <a:ext cx="168124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Ease of Shopping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753674B-AC6E-4A00-8176-9FFFA064A7AF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E7EB7C9-1D1C-4526-8291-5A151FF395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6251" y="981376"/>
            <a:ext cx="604279" cy="6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5BD10-5900-4AEA-8FB1-5D4F8EB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547752"/>
              </p:ext>
            </p:extLst>
          </p:nvPr>
        </p:nvGraphicFramePr>
        <p:xfrm>
          <a:off x="722142" y="816786"/>
          <a:ext cx="10747716" cy="54945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7447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4853354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346915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62342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623422">
                <a:tc rowSpan="2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Channel Performance &amp; Trends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share of trips are commanded by the different retailer Channels and Outlets within the target channel?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Share of trips by Retailer channels and Outlets.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Share shift from previous year.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35542"/>
                  </a:ext>
                </a:extLst>
              </a:tr>
              <a:tr h="623422">
                <a:tc v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has the share changed from the past year?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I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06605"/>
                  </a:ext>
                </a:extLst>
              </a:tr>
              <a:tr h="623422">
                <a:tc row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Who is the  shopper?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Demographic characteristics of the shopper?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Gender, Age, Ethnicity, HH Income, Parental Identification, Employment Status, Device Ownership, Primary shopper.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359043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Attitude Segments and Kohorts the shoppers belong to? </a:t>
                      </a:r>
                    </a:p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Attitude Statements do they identify most closely with?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shopper Attitude Segments.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2 Box Attitude Statements.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Kohorts distribution.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822312"/>
                  </a:ext>
                </a:extLst>
              </a:tr>
              <a:tr h="623422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other establishments/channels are frequented by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retailer’s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monthly+ shoppers?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Cross Frequency for channels and top retailers in each channel.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807199"/>
                  </a:ext>
                </a:extLst>
              </a:tr>
              <a:tr h="62342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Path to Purchase and Trip Details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Path to Purchase for trips to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retailer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? What are the key characteristics of the trips?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Snapshot of P2P dashboard.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Location Prior, Planning and Preparation, Trip Mission, Destination Items.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Visit Motivations, Reasons for Store Choice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Items Purchased, Impulse items, Expenditure, Checkout Method.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Overall Satisfaction and Satisfaction with Different Attributes.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F839415-C1B0-4506-8C89-657C92502031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</p:spTree>
    <p:extLst>
      <p:ext uri="{BB962C8B-B14F-4D97-AF65-F5344CB8AC3E}">
        <p14:creationId xmlns:p14="http://schemas.microsoft.com/office/powerpoint/2010/main" val="422582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BAA18-53CE-4198-8528-A5F3A38F4D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81594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1"/>
          <p:cNvGraphicFramePr/>
          <p:nvPr>
            <p:extLst>
              <p:ext uri="{D42A27DB-BD31-4B8C-83A1-F6EECF244321}">
                <p14:modId xmlns:p14="http://schemas.microsoft.com/office/powerpoint/2010/main" val="1566719600"/>
              </p:ext>
            </p:extLst>
          </p:nvPr>
        </p:nvGraphicFramePr>
        <p:xfrm>
          <a:off x="415867" y="2002771"/>
          <a:ext cx="5546704" cy="396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42BE6B9-D83B-423C-98B2-167B70C89CAF}"/>
              </a:ext>
            </a:extLst>
          </p:cNvPr>
          <p:cNvSpPr/>
          <p:nvPr/>
        </p:nvSpPr>
        <p:spPr>
          <a:xfrm>
            <a:off x="271930" y="647367"/>
            <a:ext cx="10405306" cy="4517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6" name="chart1"/>
          <p:cNvGraphicFramePr/>
          <p:nvPr>
            <p:extLst>
              <p:ext uri="{D42A27DB-BD31-4B8C-83A1-F6EECF244321}">
                <p14:modId xmlns:p14="http://schemas.microsoft.com/office/powerpoint/2010/main" val="1528392195"/>
              </p:ext>
            </p:extLst>
          </p:nvPr>
        </p:nvGraphicFramePr>
        <p:xfrm>
          <a:off x="6105653" y="2038162"/>
          <a:ext cx="5597548" cy="3913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019FD-4A94-42CD-9188-975546B2A1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BCB5F-46BE-4841-A2EC-1645ED89792D}"/>
              </a:ext>
            </a:extLst>
          </p:cNvPr>
          <p:cNvSpPr/>
          <p:nvPr/>
        </p:nvSpPr>
        <p:spPr>
          <a:xfrm>
            <a:off x="274319" y="275680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THEY VISIT? – </a:t>
            </a:r>
            <a:r>
              <a:rPr lang="en-US" b="1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FREQUENCY  FUNNEL (TRADE AREA BASE)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6227" y="2753659"/>
            <a:ext cx="660689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19.2%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4657" y="3591859"/>
            <a:ext cx="66068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78.1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79567" y="4472922"/>
            <a:ext cx="660689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69.3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09735" y="2791759"/>
            <a:ext cx="660689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15.5%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38165" y="3629959"/>
            <a:ext cx="66068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72.1%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43075" y="4511022"/>
            <a:ext cx="660689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60.9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%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05508" y="2263126"/>
            <a:ext cx="1030288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Conversion</a:t>
            </a:r>
            <a:endParaRPr kumimoji="0" lang="en-IN" sz="1200" b="1" i="0" u="sng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72913" y="2258358"/>
            <a:ext cx="1030288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Conversion</a:t>
            </a:r>
            <a:endParaRPr kumimoji="0" lang="en-IN" sz="1200" b="1" i="0" u="sng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1545" y="1572841"/>
            <a:ext cx="3412413" cy="27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87580" y="1506699"/>
            <a:ext cx="3412413" cy="27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Average Competitive Set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6D6EAD-2C42-4332-87A1-2AFB7DF90F0C}"/>
              </a:ext>
            </a:extLst>
          </p:cNvPr>
          <p:cNvCxnSpPr/>
          <p:nvPr/>
        </p:nvCxnSpPr>
        <p:spPr>
          <a:xfrm>
            <a:off x="267855" y="644169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B668E352-32DF-4129-96CE-DDD6F9DA4582}"/>
              </a:ext>
            </a:extLst>
          </p:cNvPr>
          <p:cNvSpPr/>
          <p:nvPr/>
        </p:nvSpPr>
        <p:spPr>
          <a:xfrm flipV="1">
            <a:off x="4931489" y="2791759"/>
            <a:ext cx="207818" cy="395288"/>
          </a:xfrm>
          <a:prstGeom prst="curvedLeftArrow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B7C0230F-E09A-4915-8A59-99B7479F4588}"/>
              </a:ext>
            </a:extLst>
          </p:cNvPr>
          <p:cNvSpPr/>
          <p:nvPr/>
        </p:nvSpPr>
        <p:spPr>
          <a:xfrm flipV="1">
            <a:off x="4931489" y="3623724"/>
            <a:ext cx="207818" cy="395288"/>
          </a:xfrm>
          <a:prstGeom prst="curvedLeftArrow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A5690CBB-3452-4D02-B982-6285E365532B}"/>
              </a:ext>
            </a:extLst>
          </p:cNvPr>
          <p:cNvSpPr/>
          <p:nvPr/>
        </p:nvSpPr>
        <p:spPr>
          <a:xfrm flipV="1">
            <a:off x="4931489" y="4511022"/>
            <a:ext cx="207818" cy="395288"/>
          </a:xfrm>
          <a:prstGeom prst="curvedLeftArrow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42D15BFB-38DD-4004-B9DA-C063E5AC6CB1}"/>
              </a:ext>
            </a:extLst>
          </p:cNvPr>
          <p:cNvSpPr/>
          <p:nvPr/>
        </p:nvSpPr>
        <p:spPr>
          <a:xfrm flipV="1">
            <a:off x="10783615" y="2834372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E814A934-628D-4A41-A8B2-D7FAF6627FF5}"/>
              </a:ext>
            </a:extLst>
          </p:cNvPr>
          <p:cNvSpPr/>
          <p:nvPr/>
        </p:nvSpPr>
        <p:spPr>
          <a:xfrm flipV="1">
            <a:off x="10783615" y="3666337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7EF05EC6-A6B9-4880-8D35-B18575AA4C0B}"/>
              </a:ext>
            </a:extLst>
          </p:cNvPr>
          <p:cNvSpPr/>
          <p:nvPr/>
        </p:nvSpPr>
        <p:spPr>
          <a:xfrm flipV="1">
            <a:off x="10783615" y="4553635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9657" y="6047331"/>
            <a:ext cx="1607574" cy="41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Competitive Set –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F81980-F0EE-4652-AC1D-B5094FD22B9B}"/>
              </a:ext>
            </a:extLst>
          </p:cNvPr>
          <p:cNvSpPr/>
          <p:nvPr/>
        </p:nvSpPr>
        <p:spPr>
          <a:xfrm>
            <a:off x="254000" y="672295"/>
            <a:ext cx="11616271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A0DDFF-84B5-43F2-8A7E-FC829C0498EF}"/>
              </a:ext>
            </a:extLst>
          </p:cNvPr>
          <p:cNvCxnSpPr/>
          <p:nvPr/>
        </p:nvCxnSpPr>
        <p:spPr>
          <a:xfrm>
            <a:off x="268217" y="1087072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9F29CBF-955E-4CD9-85DF-533EB76492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126" y="6042689"/>
            <a:ext cx="562963" cy="5042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C277A4-8DA5-4D9B-A82C-9B0DCFAFC0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691" y="6029787"/>
            <a:ext cx="369094" cy="442913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DAC55C78-B593-4121-8884-1ECC0A6C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0892" y="6043613"/>
            <a:ext cx="1095891" cy="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058E34C-2F70-4118-845E-9A2E19CE7B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480" y="6187007"/>
            <a:ext cx="649676" cy="1856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97E3A2-0D81-461C-A901-24315045AC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3088" y="6138357"/>
            <a:ext cx="943570" cy="2431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6B331B-3DE0-4DF6-AE22-AD144BB7F5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1106" y="6170990"/>
            <a:ext cx="1062488" cy="23710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9F3053-3170-4D0E-8218-1ABD87C50A2E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5FA606-3F3D-4954-B391-ECE0D8BF1D00}"/>
              </a:ext>
            </a:extLst>
          </p:cNvPr>
          <p:cNvSpPr txBox="1"/>
          <p:nvPr/>
        </p:nvSpPr>
        <p:spPr>
          <a:xfrm>
            <a:off x="4439032" y="6763372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303003969"/>
              </p:ext>
            </p:extLst>
          </p:nvPr>
        </p:nvGraphicFramePr>
        <p:xfrm>
          <a:off x="6417187" y="1111044"/>
          <a:ext cx="5234039" cy="477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THEY VISIT? (SHOPPER AND TRIP SHARE FOR 7-ELEVEN AND COMPETITOR SET)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654054"/>
            <a:ext cx="10677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\\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9263" y="6769100"/>
            <a:ext cx="312737" cy="177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55362944"/>
              </p:ext>
            </p:extLst>
          </p:nvPr>
        </p:nvGraphicFramePr>
        <p:xfrm>
          <a:off x="350684" y="1135625"/>
          <a:ext cx="5460181" cy="4748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413571" y="5796420"/>
            <a:ext cx="2646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Note: Yearly+ Base for shopper Frequencies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25B6B1-E4DC-4E7C-A12A-9FA0618A5E56}"/>
              </a:ext>
            </a:extLst>
          </p:cNvPr>
          <p:cNvSpPr txBox="1"/>
          <p:nvPr/>
        </p:nvSpPr>
        <p:spPr>
          <a:xfrm>
            <a:off x="4447412" y="6761749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7A673-DF69-4AB1-996E-A3CA2C22B3F3}"/>
              </a:ext>
            </a:extLst>
          </p:cNvPr>
          <p:cNvSpPr/>
          <p:nvPr/>
        </p:nvSpPr>
        <p:spPr>
          <a:xfrm>
            <a:off x="459657" y="6047331"/>
            <a:ext cx="1607574" cy="41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Competitive Set –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696FF3-0183-44DC-888F-D87A56D4D2FE}"/>
              </a:ext>
            </a:extLst>
          </p:cNvPr>
          <p:cNvCxnSpPr/>
          <p:nvPr/>
        </p:nvCxnSpPr>
        <p:spPr>
          <a:xfrm>
            <a:off x="268217" y="1005792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CD506E7-3851-4DE8-8D69-9041D1508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126" y="6042689"/>
            <a:ext cx="562963" cy="504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E0A7DC-5185-496B-A99E-9640703C19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691" y="6029787"/>
            <a:ext cx="369094" cy="442913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CCE33861-9421-4003-BF55-09595B05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0892" y="6043613"/>
            <a:ext cx="1095891" cy="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DEB834-62F5-42FA-A74B-89EA863026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480" y="6187007"/>
            <a:ext cx="649676" cy="1856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5EA4A5-8BB1-42D5-9DE0-3AD56AD54D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3088" y="6138357"/>
            <a:ext cx="943570" cy="2431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D4BB47-9D9E-447A-8C95-353117ACC7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1106" y="6170990"/>
            <a:ext cx="1062488" cy="2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033F6-E4C7-46BF-9C04-F8AD769739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294314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F71E9-7230-42AC-BBBA-921BCE21A8C5}"/>
              </a:ext>
            </a:extLst>
          </p:cNvPr>
          <p:cNvSpPr/>
          <p:nvPr/>
        </p:nvSpPr>
        <p:spPr>
          <a:xfrm>
            <a:off x="256309" y="1043425"/>
            <a:ext cx="11679382" cy="586587"/>
          </a:xfrm>
          <a:prstGeom prst="rect">
            <a:avLst/>
          </a:prstGeom>
          <a:solidFill>
            <a:srgbClr val="008161">
              <a:alpha val="5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99" dirty="0">
              <a:solidFill>
                <a:srgbClr val="FFFFFF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3908C-BB4A-4C76-8B68-998969E2AE3C}"/>
              </a:ext>
            </a:extLst>
          </p:cNvPr>
          <p:cNvSpPr txBox="1"/>
          <p:nvPr/>
        </p:nvSpPr>
        <p:spPr>
          <a:xfrm>
            <a:off x="687357" y="1084054"/>
            <a:ext cx="10855672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Strengths &amp; Opportunities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49E9F-6F6E-458E-83B9-B0DA59A62DA1}"/>
              </a:ext>
            </a:extLst>
          </p:cNvPr>
          <p:cNvSpPr txBox="1"/>
          <p:nvPr/>
        </p:nvSpPr>
        <p:spPr>
          <a:xfrm>
            <a:off x="5656746" y="3541121"/>
            <a:ext cx="823752" cy="3692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799" b="1" dirty="0">
                <a:solidFill>
                  <a:srgbClr val="333E48"/>
                </a:solidFill>
                <a:latin typeface="Franklin Gothic Book" panose="020B0503020102020204" pitchFamily="34" charset="0"/>
              </a:rPr>
              <a:t>versus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40F82A-A826-42EC-BEE9-C8DD93CE6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050" y="2587549"/>
            <a:ext cx="2357437" cy="625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B30C53-4BB3-4926-A973-9FF023AD5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65" y="4085761"/>
            <a:ext cx="1064262" cy="953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524A9E-5CE6-4E84-8A7A-DAA01CD45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2823" y="4126566"/>
            <a:ext cx="697763" cy="837307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081FAE71-C80D-43A7-80AE-C7D6B0FD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5039" y="4170713"/>
            <a:ext cx="2071746" cy="7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5455D7-5D20-43B7-B7F5-12D46C6D22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6746" y="4296666"/>
            <a:ext cx="1739863" cy="497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71C0FF-8007-4F46-A8A6-EA675E8769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4135" y="4321100"/>
            <a:ext cx="1783782" cy="459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546FAA-7164-46D8-BFCE-9F813108B0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5443" y="4321100"/>
            <a:ext cx="2008590" cy="4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25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2738E1-03B2-4567-B4EB-442845E102D2}"/>
              </a:ext>
            </a:extLst>
          </p:cNvPr>
          <p:cNvGrpSpPr/>
          <p:nvPr/>
        </p:nvGrpSpPr>
        <p:grpSpPr>
          <a:xfrm>
            <a:off x="254000" y="6536535"/>
            <a:ext cx="4114800" cy="175689"/>
            <a:chOff x="254000" y="6430025"/>
            <a:chExt cx="4114800" cy="175689"/>
          </a:xfrm>
        </p:grpSpPr>
        <p:sp>
          <p:nvSpPr>
            <p:cNvPr id="16" name="Footer Placeholder 2">
              <a:extLst>
                <a:ext uri="{FF2B5EF4-FFF2-40B4-BE49-F238E27FC236}">
                  <a16:creationId xmlns:a16="http://schemas.microsoft.com/office/drawing/2014/main" id="{CF8662ED-BA62-48E9-BF11-F310F570CED8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Note:    Strength &gt;3% </a:t>
              </a:r>
              <a:r>
                <a:rPr lang="en-IN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/        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Weakness -3%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D5624B-73B7-4652-9E40-8F3F0182756E}"/>
                </a:ext>
              </a:extLst>
            </p:cNvPr>
            <p:cNvSpPr/>
            <p:nvPr/>
          </p:nvSpPr>
          <p:spPr>
            <a:xfrm>
              <a:off x="699956" y="6475287"/>
              <a:ext cx="66937" cy="85164"/>
            </a:xfrm>
            <a:prstGeom prst="rect">
              <a:avLst/>
            </a:prstGeom>
            <a:solidFill>
              <a:srgbClr val="DCEBD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05873-5C93-4320-944D-00C43B28B299}"/>
                </a:ext>
              </a:extLst>
            </p:cNvPr>
            <p:cNvSpPr/>
            <p:nvPr/>
          </p:nvSpPr>
          <p:spPr>
            <a:xfrm>
              <a:off x="1861967" y="6475287"/>
              <a:ext cx="64008" cy="85164"/>
            </a:xfrm>
            <a:prstGeom prst="rect">
              <a:avLst/>
            </a:prstGeom>
            <a:solidFill>
              <a:srgbClr val="FFC7CE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PERCEPTION DOES SHOPPERS HAVE OF YOUR BRAND?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15094"/>
              </p:ext>
            </p:extLst>
          </p:nvPr>
        </p:nvGraphicFramePr>
        <p:xfrm>
          <a:off x="323919" y="1045785"/>
          <a:ext cx="11476432" cy="5498530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383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GB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 err="1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Alberstons</a:t>
                      </a:r>
                      <a:endParaRPr lang="en-IN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63.5%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67.1%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34.5%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62.9%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E490B3C-781D-4525-B562-98D3416EB7D0}"/>
              </a:ext>
            </a:extLst>
          </p:cNvPr>
          <p:cNvSpPr txBox="1"/>
          <p:nvPr/>
        </p:nvSpPr>
        <p:spPr>
          <a:xfrm>
            <a:off x="5110544" y="6734889"/>
            <a:ext cx="3676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STORE IN TRADE AREA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8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26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2738E1-03B2-4567-B4EB-442845E102D2}"/>
              </a:ext>
            </a:extLst>
          </p:cNvPr>
          <p:cNvGrpSpPr/>
          <p:nvPr/>
        </p:nvGrpSpPr>
        <p:grpSpPr>
          <a:xfrm>
            <a:off x="254000" y="6536535"/>
            <a:ext cx="4114800" cy="175689"/>
            <a:chOff x="254000" y="6430025"/>
            <a:chExt cx="4114800" cy="175689"/>
          </a:xfrm>
        </p:grpSpPr>
        <p:sp>
          <p:nvSpPr>
            <p:cNvPr id="16" name="Footer Placeholder 2">
              <a:extLst>
                <a:ext uri="{FF2B5EF4-FFF2-40B4-BE49-F238E27FC236}">
                  <a16:creationId xmlns:a16="http://schemas.microsoft.com/office/drawing/2014/main" id="{CF8662ED-BA62-48E9-BF11-F310F570CED8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Note:    Strength &gt;3% </a:t>
              </a:r>
              <a:r>
                <a:rPr lang="en-IN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/        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Weakness -3%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D5624B-73B7-4652-9E40-8F3F0182756E}"/>
                </a:ext>
              </a:extLst>
            </p:cNvPr>
            <p:cNvSpPr/>
            <p:nvPr/>
          </p:nvSpPr>
          <p:spPr>
            <a:xfrm>
              <a:off x="699956" y="6475287"/>
              <a:ext cx="66937" cy="85164"/>
            </a:xfrm>
            <a:prstGeom prst="rect">
              <a:avLst/>
            </a:prstGeom>
            <a:solidFill>
              <a:srgbClr val="DCEBD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05873-5C93-4320-944D-00C43B28B299}"/>
                </a:ext>
              </a:extLst>
            </p:cNvPr>
            <p:cNvSpPr/>
            <p:nvPr/>
          </p:nvSpPr>
          <p:spPr>
            <a:xfrm>
              <a:off x="1861967" y="6475287"/>
              <a:ext cx="64008" cy="85164"/>
            </a:xfrm>
            <a:prstGeom prst="rect">
              <a:avLst/>
            </a:prstGeom>
            <a:solidFill>
              <a:srgbClr val="FFC7CE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ARE THE PERCEPTUAL STRENGTH &amp; OPPORTUNITIES OF YOUR OUTLET?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45070"/>
              </p:ext>
            </p:extLst>
          </p:nvPr>
        </p:nvGraphicFramePr>
        <p:xfrm>
          <a:off x="323919" y="1045785"/>
          <a:ext cx="11476432" cy="5498530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383871">
                <a:tc>
                  <a:txBody>
                    <a:bodyPr/>
                    <a:lstStyle/>
                    <a:p>
                      <a:pPr algn="ctr" fontAlgn="ctr"/>
                      <a:endParaRPr lang="en-GB" sz="1000" b="1" i="0" u="none" strike="noStrike" dirty="0">
                        <a:solidFill>
                          <a:srgbClr val="333E48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 err="1">
                          <a:solidFill>
                            <a:schemeClr val="tx1"/>
                          </a:solidFill>
                        </a:rPr>
                        <a:t>Alberston’s</a:t>
                      </a:r>
                      <a:endParaRPr lang="en-IN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-52.4%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27.2%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42.1%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33.7%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14.0%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-20.7%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-54.9%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35.8%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-26.1%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Of These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Calibri" panose="020F0502020204030204" pitchFamily="34" charset="0"/>
                        </a:rPr>
                        <a:t>12.4%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-16.2%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00187C6-464A-4302-88FD-47322D4E8897}"/>
              </a:ext>
            </a:extLst>
          </p:cNvPr>
          <p:cNvSpPr txBox="1"/>
          <p:nvPr/>
        </p:nvSpPr>
        <p:spPr>
          <a:xfrm>
            <a:off x="5110544" y="6734889"/>
            <a:ext cx="3631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STORE IN TRADE AREA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84D645-F616-4E1F-A1EA-BAB98684A2C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9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AF2368-1443-4ADC-BAC0-47B0B2F3E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09785"/>
              </p:ext>
            </p:extLst>
          </p:nvPr>
        </p:nvGraphicFramePr>
        <p:xfrm>
          <a:off x="2575561" y="969708"/>
          <a:ext cx="4718790" cy="5440016"/>
        </p:xfrm>
        <a:graphic>
          <a:graphicData uri="http://schemas.openxmlformats.org/drawingml/2006/table">
            <a:tbl>
              <a:tblPr/>
              <a:tblGrid>
                <a:gridCol w="3637220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</a:tblGrid>
              <a:tr h="3536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Average Imagery Difference – </a:t>
                      </a:r>
                    </a:p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Monthly+ shoppers vs. Total Market (Trade Area)</a:t>
                      </a: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26520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1904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12066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9285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39409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1AD655C-8A09-4FBF-9010-52AD1F15AF4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PERCEPTIONS ARE MOST IMPORTANT TO REGULAR (MONTHLY+) SHOPPERS OF THE COMPETITIVE SET?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694CE2-90BF-4679-A4B3-486C59322B0F}"/>
              </a:ext>
            </a:extLst>
          </p:cNvPr>
          <p:cNvSpPr/>
          <p:nvPr/>
        </p:nvSpPr>
        <p:spPr>
          <a:xfrm>
            <a:off x="7939609" y="1475229"/>
            <a:ext cx="2590279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Higher Among Monthly+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9CE08A-3BFF-484F-AAC1-1101D7147039}"/>
              </a:ext>
            </a:extLst>
          </p:cNvPr>
          <p:cNvSpPr/>
          <p:nvPr/>
        </p:nvSpPr>
        <p:spPr>
          <a:xfrm>
            <a:off x="7939608" y="5868441"/>
            <a:ext cx="2379305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Lower Among Monthly+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253EE8-AD28-403B-B0A9-3CA8AFFB289B}"/>
              </a:ext>
            </a:extLst>
          </p:cNvPr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43660F-3B23-44A1-B6CA-67E8A17FE9A1}"/>
              </a:ext>
            </a:extLst>
          </p:cNvPr>
          <p:cNvSpPr txBox="1"/>
          <p:nvPr/>
        </p:nvSpPr>
        <p:spPr>
          <a:xfrm>
            <a:off x="5110544" y="6734889"/>
            <a:ext cx="3631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STORE IN TRADE AREA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EF920C3D-6077-4014-8EB1-1151CE0AAA77}"/>
              </a:ext>
            </a:extLst>
          </p:cNvPr>
          <p:cNvSpPr/>
          <p:nvPr/>
        </p:nvSpPr>
        <p:spPr>
          <a:xfrm>
            <a:off x="7422966" y="1442653"/>
            <a:ext cx="244786" cy="5061880"/>
          </a:xfrm>
          <a:prstGeom prst="upDownArrow">
            <a:avLst/>
          </a:prstGeom>
          <a:gradFill>
            <a:gsLst>
              <a:gs pos="0">
                <a:srgbClr val="008161"/>
              </a:gs>
              <a:gs pos="18000">
                <a:srgbClr val="008161"/>
              </a:gs>
              <a:gs pos="35000">
                <a:srgbClr val="008161"/>
              </a:gs>
              <a:gs pos="50000">
                <a:schemeClr val="bg1"/>
              </a:gs>
              <a:gs pos="82500">
                <a:srgbClr val="008161"/>
              </a:gs>
              <a:gs pos="65000">
                <a:srgbClr val="008161"/>
              </a:gs>
              <a:gs pos="100000">
                <a:srgbClr val="0081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A3DE10-8EF9-4AD9-B538-BE2334F0ECA0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34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7A0F5-FF00-41EA-A129-BF4B29B0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28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B5DC1-F351-4BA4-9F83-150F68D52BC2}"/>
              </a:ext>
            </a:extLst>
          </p:cNvPr>
          <p:cNvSpPr/>
          <p:nvPr/>
        </p:nvSpPr>
        <p:spPr>
          <a:xfrm>
            <a:off x="370400" y="234802"/>
            <a:ext cx="10779760" cy="70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COMBINING ‘FAIR SHARE’ PERFORMANCE WITH ‘IMAGERY LIFT’ IMPORTANCE HELPS US FOCUS ON KEY OPPORTUNITIES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390E2-600C-454A-9FBD-62DEDAD2819F}"/>
              </a:ext>
            </a:extLst>
          </p:cNvPr>
          <p:cNvSpPr/>
          <p:nvPr/>
        </p:nvSpPr>
        <p:spPr>
          <a:xfrm>
            <a:off x="5312780" y="3784922"/>
            <a:ext cx="324091" cy="255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1C6B8A-5C16-4466-95C6-067FDF4FCDA9}"/>
              </a:ext>
            </a:extLst>
          </p:cNvPr>
          <p:cNvSpPr/>
          <p:nvPr/>
        </p:nvSpPr>
        <p:spPr>
          <a:xfrm>
            <a:off x="913604" y="1105302"/>
            <a:ext cx="2089354" cy="304800"/>
          </a:xfrm>
          <a:prstGeom prst="rect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More Important And Week Performance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B1D80B-F87B-4A8D-A716-5FF57D642857}"/>
              </a:ext>
            </a:extLst>
          </p:cNvPr>
          <p:cNvSpPr/>
          <p:nvPr/>
        </p:nvSpPr>
        <p:spPr>
          <a:xfrm>
            <a:off x="927892" y="5999734"/>
            <a:ext cx="2089354" cy="304800"/>
          </a:xfrm>
          <a:prstGeom prst="rect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Less Important And Week Performance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Ignore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0414FC-FE4E-44E4-B44B-B6D0F7EC6672}"/>
              </a:ext>
            </a:extLst>
          </p:cNvPr>
          <p:cNvCxnSpPr/>
          <p:nvPr/>
        </p:nvCxnSpPr>
        <p:spPr>
          <a:xfrm>
            <a:off x="937668" y="4351498"/>
            <a:ext cx="108204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FE7B15-933F-4DBC-A37A-500E1BE45566}"/>
              </a:ext>
            </a:extLst>
          </p:cNvPr>
          <p:cNvSpPr/>
          <p:nvPr/>
        </p:nvSpPr>
        <p:spPr>
          <a:xfrm>
            <a:off x="9689638" y="1120765"/>
            <a:ext cx="2089354" cy="304800"/>
          </a:xfrm>
          <a:prstGeom prst="rect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More Important And Strong Performance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A8BDBA-18B8-4964-AFE6-401DF9664A52}"/>
              </a:ext>
            </a:extLst>
          </p:cNvPr>
          <p:cNvSpPr/>
          <p:nvPr/>
        </p:nvSpPr>
        <p:spPr>
          <a:xfrm>
            <a:off x="9686186" y="5967943"/>
            <a:ext cx="2089354" cy="304800"/>
          </a:xfrm>
          <a:prstGeom prst="rect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Less Important And Strong Performance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93D20-3F27-4D36-AB7D-C751D2997C35}"/>
              </a:ext>
            </a:extLst>
          </p:cNvPr>
          <p:cNvSpPr txBox="1"/>
          <p:nvPr/>
        </p:nvSpPr>
        <p:spPr>
          <a:xfrm>
            <a:off x="4127079" y="6351062"/>
            <a:ext cx="4441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Franklin Gothic Book" panose="020B0503020102020204" pitchFamily="34" charset="0"/>
              </a:rPr>
              <a:t>Establishment Imagery Fair Share Weaknesses/Strengths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8EB71-B239-4296-840C-359992ED178F}"/>
              </a:ext>
            </a:extLst>
          </p:cNvPr>
          <p:cNvSpPr txBox="1"/>
          <p:nvPr/>
        </p:nvSpPr>
        <p:spPr>
          <a:xfrm rot="16200000">
            <a:off x="-1827051" y="3507784"/>
            <a:ext cx="4441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Franklin Gothic Book" panose="020B0503020102020204" pitchFamily="34" charset="0"/>
              </a:rPr>
              <a:t>Relative Lift in Ratings among Monthly+ Dining across Competitive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A70C06-55A8-406E-8638-0F09254FF64F}"/>
              </a:ext>
            </a:extLst>
          </p:cNvPr>
          <p:cNvSpPr txBox="1"/>
          <p:nvPr/>
        </p:nvSpPr>
        <p:spPr>
          <a:xfrm>
            <a:off x="5110544" y="6734889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62EBF28-0AEA-4F68-90C2-5A114A578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917318"/>
              </p:ext>
            </p:extLst>
          </p:nvPr>
        </p:nvGraphicFramePr>
        <p:xfrm>
          <a:off x="341070" y="722659"/>
          <a:ext cx="11631446" cy="593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845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FFAF0-D2B8-4E34-BDCF-D6285AE4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75256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5BD10-5900-4AEA-8FB1-5D4F8EB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76054"/>
              </p:ext>
            </p:extLst>
          </p:nvPr>
        </p:nvGraphicFramePr>
        <p:xfrm>
          <a:off x="722142" y="816785"/>
          <a:ext cx="10747716" cy="4260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7447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4853354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346915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72010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95059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Shares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often do people visit this  retailer?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shoppers within this retailer trade area, comparison with average of selected competitor set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Yearly+ shoppers and Trips. Comparison with average of selected competitor set.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35542"/>
                  </a:ext>
                </a:extLst>
              </a:tr>
              <a:tr h="15843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Strengths and Opportunities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shopper perceptions/ imageries about this retailer? Which are the strong attributes of this retailer and which can be improved?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Store Imageries for this establishment along with selected competitors.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 and Weakness measured among competitors.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Relative importance of different perceptions among frequent shoppers.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Best in Class outlet for each imagery statement among competitors, Gap with this establishment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73934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Beverage Categories, Brands, Manufacturers and Ingredients consumed/purchased from this retailer?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Beverage Categories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Beverage Brands Consumed among Key categories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Consumption by Manufacturers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Ingredients Purchased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F839415-C1B0-4506-8C89-657C92502031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</p:spTree>
    <p:extLst>
      <p:ext uri="{BB962C8B-B14F-4D97-AF65-F5344CB8AC3E}">
        <p14:creationId xmlns:p14="http://schemas.microsoft.com/office/powerpoint/2010/main" val="86735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Beverage Section</a:t>
            </a:r>
          </a:p>
        </p:txBody>
      </p:sp>
    </p:spTree>
    <p:extLst>
      <p:ext uri="{BB962C8B-B14F-4D97-AF65-F5344CB8AC3E}">
        <p14:creationId xmlns:p14="http://schemas.microsoft.com/office/powerpoint/2010/main" val="3280525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0924" y="637228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KEY BEVERAGE CATEGORIES PURCHASED?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Categories and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Their YOY Change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884945"/>
              </p:ext>
            </p:extLst>
          </p:nvPr>
        </p:nvGraphicFramePr>
        <p:xfrm>
          <a:off x="376518" y="1099930"/>
          <a:ext cx="11510682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43D87-E51A-425C-B7E2-6C30DFB83B8B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8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47AF8824-E7DF-3A42-8E56-4727B7AEEC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644433"/>
              </p:ext>
            </p:extLst>
          </p:nvPr>
        </p:nvGraphicFramePr>
        <p:xfrm>
          <a:off x="1146090" y="2430094"/>
          <a:ext cx="1119474" cy="4060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4" name="Chart 123">
            <a:extLst>
              <a:ext uri="{FF2B5EF4-FFF2-40B4-BE49-F238E27FC236}">
                <a16:creationId xmlns:a16="http://schemas.microsoft.com/office/drawing/2014/main" id="{7CAAF0F8-F75D-254C-A8A9-CFB4AD569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304575"/>
              </p:ext>
            </p:extLst>
          </p:nvPr>
        </p:nvGraphicFramePr>
        <p:xfrm>
          <a:off x="5104936" y="2430094"/>
          <a:ext cx="1119474" cy="4060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5" name="Chart 124">
            <a:extLst>
              <a:ext uri="{FF2B5EF4-FFF2-40B4-BE49-F238E27FC236}">
                <a16:creationId xmlns:a16="http://schemas.microsoft.com/office/drawing/2014/main" id="{D195D359-032C-7E4A-AACD-3E03F94CB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938177"/>
              </p:ext>
            </p:extLst>
          </p:nvPr>
        </p:nvGraphicFramePr>
        <p:xfrm>
          <a:off x="9009495" y="2430094"/>
          <a:ext cx="1119474" cy="4060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709C9C00-D429-EB4E-9BA7-C1985902C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96944"/>
              </p:ext>
            </p:extLst>
          </p:nvPr>
        </p:nvGraphicFramePr>
        <p:xfrm>
          <a:off x="8316817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Convenience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Retail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1.0%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0.3%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0.2%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464AD3EA-5821-AA43-BC9E-EE5B95F5CC2D}"/>
              </a:ext>
            </a:extLst>
          </p:cNvPr>
          <p:cNvSpPr/>
          <p:nvPr/>
        </p:nvSpPr>
        <p:spPr>
          <a:xfrm>
            <a:off x="4162300" y="996463"/>
            <a:ext cx="3924341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5D4BBB-F405-DB4D-BF95-7AB07167D1C6}"/>
              </a:ext>
            </a:extLst>
          </p:cNvPr>
          <p:cNvSpPr/>
          <p:nvPr/>
        </p:nvSpPr>
        <p:spPr>
          <a:xfrm>
            <a:off x="8086640" y="996463"/>
            <a:ext cx="3821470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B56800-C9F2-014B-B9DD-38FDF8A6FD2E}"/>
              </a:ext>
            </a:extLst>
          </p:cNvPr>
          <p:cNvSpPr/>
          <p:nvPr/>
        </p:nvSpPr>
        <p:spPr>
          <a:xfrm>
            <a:off x="281582" y="996463"/>
            <a:ext cx="3924341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E06B79-93B7-E44D-90A0-5E75D0BCAF38}"/>
              </a:ext>
            </a:extLst>
          </p:cNvPr>
          <p:cNvCxnSpPr>
            <a:cxnSpLocks/>
          </p:cNvCxnSpPr>
          <p:nvPr/>
        </p:nvCxnSpPr>
        <p:spPr>
          <a:xfrm>
            <a:off x="266065" y="1946987"/>
            <a:ext cx="396825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TOP BEVERAGE BRANDS AMONG THE KEY CATEGORIES?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Brands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lang="en-US" sz="1600" noProof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8956B-66BD-4E16-B801-A86765745CBF}"/>
              </a:ext>
            </a:extLst>
          </p:cNvPr>
          <p:cNvSpPr txBox="1"/>
          <p:nvPr/>
        </p:nvSpPr>
        <p:spPr>
          <a:xfrm>
            <a:off x="1221579" y="1382153"/>
            <a:ext cx="225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Franklin Gothic Book" panose="020B0503020102020204" pitchFamily="34" charset="0"/>
              </a:rPr>
              <a:t>SSD Regular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2221F-4C94-4000-B659-7BE4F067F6A4}"/>
              </a:ext>
            </a:extLst>
          </p:cNvPr>
          <p:cNvSpPr txBox="1"/>
          <p:nvPr/>
        </p:nvSpPr>
        <p:spPr>
          <a:xfrm>
            <a:off x="5087314" y="1398718"/>
            <a:ext cx="225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Franklin Gothic Book" panose="020B0503020102020204" pitchFamily="34" charset="0"/>
              </a:rPr>
              <a:t>SSD Diet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8DEE499-A6D4-4487-A23B-584854E2C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31081"/>
              </p:ext>
            </p:extLst>
          </p:nvPr>
        </p:nvGraphicFramePr>
        <p:xfrm>
          <a:off x="470491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rgbClr val="00816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Convenience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Retail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1.3%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1.1%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F75EBEFF-4166-40A5-B2FA-9979E0C8F2AA}"/>
              </a:ext>
            </a:extLst>
          </p:cNvPr>
          <p:cNvSpPr txBox="1"/>
          <p:nvPr/>
        </p:nvSpPr>
        <p:spPr>
          <a:xfrm>
            <a:off x="8882636" y="1478054"/>
            <a:ext cx="225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Franklin Gothic Book" panose="020B0503020102020204" pitchFamily="34" charset="0"/>
              </a:rPr>
              <a:t>RTD Coffee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51F9A67-001E-4BF7-867A-0F4F6C88EE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196" y="3560117"/>
            <a:ext cx="5419631" cy="5797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8B898C-265E-4B1A-BDF4-EC123A190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37970" y="3672761"/>
            <a:ext cx="5419631" cy="57978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DB6779-E5E5-4145-8ECB-4E3E8A8D39BD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CB9DB6-93D7-E849-88A5-BB5CDDA700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1" y="1125513"/>
            <a:ext cx="538604" cy="70508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1E7CA6E-D044-4B4C-BCF2-D5EDF1C46D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28" y="1125513"/>
            <a:ext cx="538604" cy="705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1EAC5-42E8-0147-B2EE-DDA1EB5B34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5" y="1125513"/>
            <a:ext cx="538604" cy="7050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7D4068-C765-3F46-8D30-67B61902ED05}"/>
              </a:ext>
            </a:extLst>
          </p:cNvPr>
          <p:cNvCxnSpPr>
            <a:cxnSpLocks/>
          </p:cNvCxnSpPr>
          <p:nvPr/>
        </p:nvCxnSpPr>
        <p:spPr>
          <a:xfrm>
            <a:off x="4239351" y="1946987"/>
            <a:ext cx="396825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4B02B5-6BD9-754E-8524-957B4980B6F0}"/>
              </a:ext>
            </a:extLst>
          </p:cNvPr>
          <p:cNvCxnSpPr>
            <a:cxnSpLocks/>
          </p:cNvCxnSpPr>
          <p:nvPr/>
        </p:nvCxnSpPr>
        <p:spPr>
          <a:xfrm>
            <a:off x="8071122" y="1946987"/>
            <a:ext cx="382604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D9E3372-3029-0E41-9A65-35CEE3CFC5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9049" y="2422130"/>
            <a:ext cx="826268" cy="21927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A86B6E3-9A2D-944D-BAB9-C0A23C6A8403}"/>
              </a:ext>
            </a:extLst>
          </p:cNvPr>
          <p:cNvCxnSpPr>
            <a:cxnSpLocks/>
          </p:cNvCxnSpPr>
          <p:nvPr/>
        </p:nvCxnSpPr>
        <p:spPr>
          <a:xfrm>
            <a:off x="451891" y="2800532"/>
            <a:ext cx="346416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49BDF05-2905-0F42-BC11-7E109C6302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8" y="2982693"/>
            <a:ext cx="825200" cy="273347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0CBD5CC-074B-4248-AD6D-E3EED23A7B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1" y="4334867"/>
            <a:ext cx="845435" cy="322956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7618920-9F06-9544-A530-C0DFF7D6E0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1" y="4895188"/>
            <a:ext cx="660495" cy="475556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20C87C6-54F5-8045-A6A3-33542DE35F4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" t="-8190" r="9368"/>
          <a:stretch/>
        </p:blipFill>
        <p:spPr>
          <a:xfrm>
            <a:off x="469550" y="5593098"/>
            <a:ext cx="742847" cy="49909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F652FB-A565-064A-AA73-DBCE5747A22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0" y="3573305"/>
            <a:ext cx="685583" cy="481581"/>
          </a:xfrm>
          <a:prstGeom prst="rect">
            <a:avLst/>
          </a:prstGeom>
        </p:spPr>
      </p:pic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0CF5671-C04A-194C-9C4A-A251F43E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01317"/>
              </p:ext>
            </p:extLst>
          </p:nvPr>
        </p:nvGraphicFramePr>
        <p:xfrm>
          <a:off x="4418057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Convenience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Retail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1.0%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0.8%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0.3%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0.2%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pic>
        <p:nvPicPr>
          <p:cNvPr id="62" name="Picture 61">
            <a:extLst>
              <a:ext uri="{FF2B5EF4-FFF2-40B4-BE49-F238E27FC236}">
                <a16:creationId xmlns:a16="http://schemas.microsoft.com/office/drawing/2014/main" id="{EE47A674-AA62-5742-AC84-A01048E4B2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6615" y="2422130"/>
            <a:ext cx="826268" cy="219277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092777-3C57-A845-AB66-74E5AFFA6948}"/>
              </a:ext>
            </a:extLst>
          </p:cNvPr>
          <p:cNvCxnSpPr>
            <a:cxnSpLocks/>
          </p:cNvCxnSpPr>
          <p:nvPr/>
        </p:nvCxnSpPr>
        <p:spPr>
          <a:xfrm>
            <a:off x="4399457" y="2800532"/>
            <a:ext cx="346416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4C2FC292-E923-6B4B-8F60-05D8E0A8DE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5375" y="2422130"/>
            <a:ext cx="826268" cy="219277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0E06598-4707-7F45-A193-AC6FD018D46F}"/>
              </a:ext>
            </a:extLst>
          </p:cNvPr>
          <p:cNvCxnSpPr>
            <a:cxnSpLocks/>
          </p:cNvCxnSpPr>
          <p:nvPr/>
        </p:nvCxnSpPr>
        <p:spPr>
          <a:xfrm>
            <a:off x="8298217" y="2800532"/>
            <a:ext cx="346416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close up of a sign&#10;&#10;Description automatically generated">
            <a:extLst>
              <a:ext uri="{FF2B5EF4-FFF2-40B4-BE49-F238E27FC236}">
                <a16:creationId xmlns:a16="http://schemas.microsoft.com/office/drawing/2014/main" id="{31AF439F-6EEC-144D-9E6E-8276E6CBF3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58" y="4228588"/>
            <a:ext cx="299418" cy="488182"/>
          </a:xfrm>
          <a:prstGeom prst="rect">
            <a:avLst/>
          </a:prstGeom>
        </p:spPr>
      </p:pic>
      <p:pic>
        <p:nvPicPr>
          <p:cNvPr id="98" name="Picture 97" descr="A close up of a sign&#10;&#10;Description automatically generated">
            <a:extLst>
              <a:ext uri="{FF2B5EF4-FFF2-40B4-BE49-F238E27FC236}">
                <a16:creationId xmlns:a16="http://schemas.microsoft.com/office/drawing/2014/main" id="{BAD5F0AF-F0DA-2148-B75B-4263B39781C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83" y="3600482"/>
            <a:ext cx="449065" cy="449065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42321852-4F36-F44E-A1B4-41018FAC1212}"/>
              </a:ext>
            </a:extLst>
          </p:cNvPr>
          <p:cNvGrpSpPr/>
          <p:nvPr/>
        </p:nvGrpSpPr>
        <p:grpSpPr>
          <a:xfrm>
            <a:off x="8237085" y="2959658"/>
            <a:ext cx="865815" cy="381464"/>
            <a:chOff x="8237085" y="2959658"/>
            <a:chExt cx="865815" cy="38146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6DB8AE8-1A23-B145-8C12-275C8EBB122C}"/>
                </a:ext>
              </a:extLst>
            </p:cNvPr>
            <p:cNvSpPr/>
            <p:nvPr/>
          </p:nvSpPr>
          <p:spPr>
            <a:xfrm>
              <a:off x="8237085" y="2959658"/>
              <a:ext cx="865815" cy="361435"/>
            </a:xfrm>
            <a:prstGeom prst="rect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Book" panose="020B0503020102020204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FD5F887-51CC-8441-A9E4-8A5D7F9C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443" y="2972427"/>
              <a:ext cx="846144" cy="368695"/>
            </a:xfrm>
            <a:prstGeom prst="rect">
              <a:avLst/>
            </a:prstGeom>
          </p:spPr>
        </p:pic>
      </p:grpSp>
      <p:pic>
        <p:nvPicPr>
          <p:cNvPr id="100" name="Picture 99" descr="A picture containing cup, coffee, table, next&#10;&#10;Description automatically generated">
            <a:extLst>
              <a:ext uri="{FF2B5EF4-FFF2-40B4-BE49-F238E27FC236}">
                <a16:creationId xmlns:a16="http://schemas.microsoft.com/office/drawing/2014/main" id="{3033E7E1-7CCA-8B40-B690-9F5E4602D7C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9" t="25389" r="29558" b="39122"/>
          <a:stretch/>
        </p:blipFill>
        <p:spPr>
          <a:xfrm>
            <a:off x="8461141" y="4942577"/>
            <a:ext cx="472355" cy="410441"/>
          </a:xfrm>
          <a:prstGeom prst="rect">
            <a:avLst/>
          </a:prstGeom>
        </p:spPr>
      </p:pic>
      <p:pic>
        <p:nvPicPr>
          <p:cNvPr id="101" name="Picture 100" descr="A close up of a logo&#10;&#10;Description automatically generated">
            <a:extLst>
              <a:ext uri="{FF2B5EF4-FFF2-40B4-BE49-F238E27FC236}">
                <a16:creationId xmlns:a16="http://schemas.microsoft.com/office/drawing/2014/main" id="{7867E277-9D42-E045-9FCC-CB7E369D446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29" y="5672179"/>
            <a:ext cx="830822" cy="33911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702E1C9-BC3B-8242-93B0-BF6F0E51BAB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5"/>
          <a:stretch/>
        </p:blipFill>
        <p:spPr>
          <a:xfrm>
            <a:off x="4436486" y="5606411"/>
            <a:ext cx="632965" cy="56850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888765E-D577-AB43-B190-18B131052A5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36" y="4925287"/>
            <a:ext cx="468864" cy="47824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0E56752-F85C-B747-B7A0-46936AE6017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07" y="4100406"/>
            <a:ext cx="809323" cy="80932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E287B3B4-D18C-C643-8BA5-0D968F94083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76" y="3688960"/>
            <a:ext cx="681984" cy="30263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8D0A63DE-5A80-4F4B-86AB-6DCA84D0CF0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25" y="3016087"/>
            <a:ext cx="644687" cy="278505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FD0C4F6-A9B8-5B44-B5E9-428B51516F35}"/>
              </a:ext>
            </a:extLst>
          </p:cNvPr>
          <p:cNvCxnSpPr>
            <a:cxnSpLocks/>
          </p:cNvCxnSpPr>
          <p:nvPr/>
        </p:nvCxnSpPr>
        <p:spPr>
          <a:xfrm>
            <a:off x="451891" y="6218646"/>
            <a:ext cx="346416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02BD88-3E82-E843-97D3-E1991BE82C25}"/>
              </a:ext>
            </a:extLst>
          </p:cNvPr>
          <p:cNvCxnSpPr>
            <a:cxnSpLocks/>
          </p:cNvCxnSpPr>
          <p:nvPr/>
        </p:nvCxnSpPr>
        <p:spPr>
          <a:xfrm>
            <a:off x="4399457" y="6218646"/>
            <a:ext cx="346416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64C93A1-F76D-764C-9657-0B5009F09E75}"/>
              </a:ext>
            </a:extLst>
          </p:cNvPr>
          <p:cNvCxnSpPr>
            <a:cxnSpLocks/>
          </p:cNvCxnSpPr>
          <p:nvPr/>
        </p:nvCxnSpPr>
        <p:spPr>
          <a:xfrm>
            <a:off x="8298217" y="6218646"/>
            <a:ext cx="3464164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657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THE KEY BEVERAGE MANUFACTURERS PERFORM?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Manufactures Net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lang="en-US" sz="1600" noProof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258670"/>
              </p:ext>
            </p:extLst>
          </p:nvPr>
        </p:nvGraphicFramePr>
        <p:xfrm>
          <a:off x="376518" y="1099930"/>
          <a:ext cx="11510682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E269A1-24E1-406E-81BA-099E72C36FD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132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KEY BEVERAGE INGREDIENTS PURCHASED?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Ingredients for </a:t>
            </a:r>
            <a:r>
              <a:rPr lang="en-US" sz="1600" noProof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316177"/>
              </p:ext>
            </p:extLst>
          </p:nvPr>
        </p:nvGraphicFramePr>
        <p:xfrm>
          <a:off x="269823" y="1311964"/>
          <a:ext cx="11672775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A73BE5-6A77-4164-8EAD-2C4FCD2EE235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34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Thank You!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9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407186" y="2958630"/>
            <a:ext cx="7099139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Appendix</a:t>
            </a:r>
          </a:p>
          <a:p>
            <a:r>
              <a:rPr lang="en-IN" sz="24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(Best in Class Comparison for Imageries)</a:t>
            </a:r>
          </a:p>
          <a:p>
            <a:pPr lvl="0"/>
            <a:r>
              <a:rPr lang="en-IN" sz="4800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0682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37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61E19-71EF-4FF6-A05F-6C0B08F25FF9}"/>
              </a:ext>
            </a:extLst>
          </p:cNvPr>
          <p:cNvSpPr txBox="1"/>
          <p:nvPr/>
        </p:nvSpPr>
        <p:spPr>
          <a:xfrm>
            <a:off x="350787" y="273791"/>
            <a:ext cx="11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  <a:cs typeface="Arial" panose="020B0604020202020204" pitchFamily="34" charset="0"/>
              </a:rPr>
              <a:t>IMAGERY SNAPSHOT: 7-ELEVEN VS COMPETITION – ESTABLISHMENT IN TRADE AREA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475941293"/>
              </p:ext>
            </p:extLst>
          </p:nvPr>
        </p:nvGraphicFramePr>
        <p:xfrm>
          <a:off x="1202115" y="954741"/>
          <a:ext cx="10208676" cy="559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/>
          <p:cNvSpPr/>
          <p:nvPr/>
        </p:nvSpPr>
        <p:spPr>
          <a:xfrm>
            <a:off x="493486" y="885370"/>
            <a:ext cx="11420608" cy="217830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97541" y="3068752"/>
            <a:ext cx="11416553" cy="350515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648858" y="1210653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4796" y="4000215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248229" y="886389"/>
            <a:ext cx="0" cy="565853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978748" y="703440"/>
            <a:ext cx="1616885" cy="477175"/>
            <a:chOff x="9978748" y="703440"/>
            <a:chExt cx="1616885" cy="477175"/>
          </a:xfrm>
        </p:grpSpPr>
        <p:sp>
          <p:nvSpPr>
            <p:cNvPr id="11" name="TextBox 10"/>
            <p:cNvSpPr txBox="1"/>
            <p:nvPr/>
          </p:nvSpPr>
          <p:spPr>
            <a:xfrm>
              <a:off x="9978748" y="934394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Establishment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042276" y="934394"/>
              <a:ext cx="5533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E526E-ADE9-4305-9B63-BD0871A99408}"/>
                </a:ext>
              </a:extLst>
            </p:cNvPr>
            <p:cNvSpPr txBox="1"/>
            <p:nvPr/>
          </p:nvSpPr>
          <p:spPr>
            <a:xfrm>
              <a:off x="10342201" y="703440"/>
              <a:ext cx="1002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u="sng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Best-In-Class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1030973" y="1286286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46.9%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060541" y="1621863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39.0%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056058" y="2055360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38.6%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65026" y="2354386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26.4%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55226" y="3087125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52.0%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60543" y="3500710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46.9%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065026" y="3846757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41.2%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055226" y="4316910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40.0%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55226" y="4711741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36.8%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30973" y="5106159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31.4%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056058" y="5431125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30.4%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065026" y="5818503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AFC17-E463-4EDE-AD0E-76DEC5F2F3A1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25A9A248-8516-4DAE-8297-A43F73BF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08503" y="1237165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8D88CA63-C344-4871-881D-18451428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0080" y="1641205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>
            <a:extLst>
              <a:ext uri="{FF2B5EF4-FFF2-40B4-BE49-F238E27FC236}">
                <a16:creationId xmlns:a16="http://schemas.microsoft.com/office/drawing/2014/main" id="{2FF58518-B4EE-42AD-9810-B742F98C4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9627" y="4326572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86F01597-D747-4CEA-A092-01813EFB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0080" y="5120325"/>
            <a:ext cx="460635" cy="1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7405EA-ABA9-4FB5-849B-76A85789DF59}"/>
              </a:ext>
            </a:extLst>
          </p:cNvPr>
          <p:cNvSpPr txBox="1"/>
          <p:nvPr/>
        </p:nvSpPr>
        <p:spPr>
          <a:xfrm>
            <a:off x="5110544" y="6734889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Mar 2019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E85228-9678-4B87-9E21-26D8BA0AB430}"/>
              </a:ext>
            </a:extLst>
          </p:cNvPr>
          <p:cNvSpPr/>
          <p:nvPr/>
        </p:nvSpPr>
        <p:spPr>
          <a:xfrm>
            <a:off x="11055226" y="2684412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26.4%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1FAB91-E38C-49FA-9D51-CD7D95BFC84D}"/>
              </a:ext>
            </a:extLst>
          </p:cNvPr>
          <p:cNvSpPr/>
          <p:nvPr/>
        </p:nvSpPr>
        <p:spPr>
          <a:xfrm>
            <a:off x="11093283" y="6187270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E373E74F-EABB-4B4B-B01F-7203D118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08503" y="2723645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DC3D8BC7-C2BC-439F-87EB-8B7390F2B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07285" y="2403250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724C66D1-CE8A-45A6-B7C6-06DC251B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07285" y="3126358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>
            <a:extLst>
              <a:ext uri="{FF2B5EF4-FFF2-40B4-BE49-F238E27FC236}">
                <a16:creationId xmlns:a16="http://schemas.microsoft.com/office/drawing/2014/main" id="{C055DB80-3FC1-467C-90DF-AEF0AF53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0080" y="1995261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9ABC50A2-BFF6-40B0-A10C-BE94C0A2C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17189" y="3534885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A12C366E-4E13-4775-8DB0-8BD3EBC2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07285" y="3939395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D283442F-9BB2-4338-8B47-0659D9EE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16357" y="4745665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>
            <a:extLst>
              <a:ext uri="{FF2B5EF4-FFF2-40B4-BE49-F238E27FC236}">
                <a16:creationId xmlns:a16="http://schemas.microsoft.com/office/drawing/2014/main" id="{C8ABA067-331B-4202-9547-74C04E9A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9627" y="5845439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6">
            <a:extLst>
              <a:ext uri="{FF2B5EF4-FFF2-40B4-BE49-F238E27FC236}">
                <a16:creationId xmlns:a16="http://schemas.microsoft.com/office/drawing/2014/main" id="{598B22A4-D1DC-4231-A9BA-41D8E7C8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6273" y="6223390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10515CFF-33B7-49FE-BCB5-B198F583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0080" y="5435750"/>
            <a:ext cx="460635" cy="1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41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38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61E19-71EF-4FF6-A05F-6C0B08F25FF9}"/>
              </a:ext>
            </a:extLst>
          </p:cNvPr>
          <p:cNvSpPr txBox="1"/>
          <p:nvPr/>
        </p:nvSpPr>
        <p:spPr>
          <a:xfrm>
            <a:off x="350787" y="259936"/>
            <a:ext cx="11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  <a:cs typeface="Arial" panose="020B0604020202020204" pitchFamily="34" charset="0"/>
              </a:rPr>
              <a:t>IMAGERY SNAPSHOT: 7-ELEVEN VS COMPETITION - ESTABLISHMENT IN TRADE AREA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632654496"/>
              </p:ext>
            </p:extLst>
          </p:nvPr>
        </p:nvGraphicFramePr>
        <p:xfrm>
          <a:off x="1075766" y="941293"/>
          <a:ext cx="10361919" cy="5609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1154100" y="886389"/>
            <a:ext cx="0" cy="565853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978748" y="703440"/>
            <a:ext cx="1616885" cy="477175"/>
            <a:chOff x="9978748" y="703440"/>
            <a:chExt cx="1616885" cy="477175"/>
          </a:xfrm>
        </p:grpSpPr>
        <p:sp>
          <p:nvSpPr>
            <p:cNvPr id="11" name="TextBox 10"/>
            <p:cNvSpPr txBox="1"/>
            <p:nvPr/>
          </p:nvSpPr>
          <p:spPr>
            <a:xfrm>
              <a:off x="9978748" y="934394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Establishment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042276" y="934394"/>
              <a:ext cx="5533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E526E-ADE9-4305-9B63-BD0871A99408}"/>
                </a:ext>
              </a:extLst>
            </p:cNvPr>
            <p:cNvSpPr txBox="1"/>
            <p:nvPr/>
          </p:nvSpPr>
          <p:spPr>
            <a:xfrm>
              <a:off x="10342201" y="703440"/>
              <a:ext cx="1002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u="sng" dirty="0"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Best-In-Class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1056058" y="1183341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59.9%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060541" y="1618128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58.4%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065023" y="2010616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26.3%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65024" y="2389090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45.5%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56060" y="2837324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60543" y="3245217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40.9%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051579" y="3653109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63.9%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042615" y="4034108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22.4%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47098" y="4455448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57.0%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24687" y="4890234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44.3%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029170" y="5298127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24.7%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047100" y="5732914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44.5%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3486" y="887506"/>
            <a:ext cx="11420608" cy="25543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568523" y="1637050"/>
            <a:ext cx="464458" cy="118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Atmosphere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1349" y="4873952"/>
            <a:ext cx="464458" cy="76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Service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3486" y="5801546"/>
            <a:ext cx="11312818" cy="7434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520488" y="5759553"/>
            <a:ext cx="464458" cy="839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Other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3486" y="3436037"/>
            <a:ext cx="11420608" cy="13152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559655" y="3558172"/>
            <a:ext cx="464458" cy="118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Value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3486" y="4755405"/>
            <a:ext cx="11434055" cy="105817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11051582" y="6147360"/>
            <a:ext cx="626852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16.7%</a:t>
            </a:r>
            <a:endParaRPr lang="en-IN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BB4821-C528-4BF7-893E-3848FE792BE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8964B6-CFB7-49F9-BAF8-396C41A8AC36}"/>
              </a:ext>
            </a:extLst>
          </p:cNvPr>
          <p:cNvSpPr txBox="1"/>
          <p:nvPr/>
        </p:nvSpPr>
        <p:spPr>
          <a:xfrm>
            <a:off x="5110544" y="6734889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Mar 2019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F914D090-A615-43DF-B69D-66F67DB3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0080" y="1208725"/>
            <a:ext cx="460635" cy="1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6">
            <a:extLst>
              <a:ext uri="{FF2B5EF4-FFF2-40B4-BE49-F238E27FC236}">
                <a16:creationId xmlns:a16="http://schemas.microsoft.com/office/drawing/2014/main" id="{EADD148F-14E0-495B-B8C2-B0B8CE1B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9627" y="1883039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EA2A40EC-0192-4DD1-B041-18723067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0080" y="1524150"/>
            <a:ext cx="460635" cy="1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>
            <a:extLst>
              <a:ext uri="{FF2B5EF4-FFF2-40B4-BE49-F238E27FC236}">
                <a16:creationId xmlns:a16="http://schemas.microsoft.com/office/drawing/2014/main" id="{06C2176F-091F-4C16-A51B-E1FA7486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9627" y="2200539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F3D0E937-742E-4599-B38E-91856A5D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19502" y="2531126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3708D609-4DF6-4FA7-9A1F-C0D8E572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19502" y="2885737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80ED6536-363B-4FE2-BFD0-51E4F8D5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08502" y="3183112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>
            <a:extLst>
              <a:ext uri="{FF2B5EF4-FFF2-40B4-BE49-F238E27FC236}">
                <a16:creationId xmlns:a16="http://schemas.microsoft.com/office/drawing/2014/main" id="{8D6C14E7-60E6-49C3-9F38-7C47F95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1612" y="3877459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>
            <a:extLst>
              <a:ext uri="{FF2B5EF4-FFF2-40B4-BE49-F238E27FC236}">
                <a16:creationId xmlns:a16="http://schemas.microsoft.com/office/drawing/2014/main" id="{69B50AD6-E46F-4ABF-9CFB-3414E1B8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42065" y="3518570"/>
            <a:ext cx="460635" cy="1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>
            <a:extLst>
              <a:ext uri="{FF2B5EF4-FFF2-40B4-BE49-F238E27FC236}">
                <a16:creationId xmlns:a16="http://schemas.microsoft.com/office/drawing/2014/main" id="{D7FE9A8E-F5A8-458A-9951-3123A153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21612" y="4194959"/>
            <a:ext cx="727414" cy="1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7454E7EC-4CB4-49F1-997F-49AA9604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1487" y="4525546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>
            <a:extLst>
              <a:ext uri="{FF2B5EF4-FFF2-40B4-BE49-F238E27FC236}">
                <a16:creationId xmlns:a16="http://schemas.microsoft.com/office/drawing/2014/main" id="{D3E6C98B-7552-4D10-9C54-26E4014F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1487" y="4880157"/>
            <a:ext cx="460635" cy="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059CDFCB-C2CC-42E4-877D-C03DF861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20487" y="5177532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DC89D7BD-0DA2-4F83-8425-445B6FF3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33424" y="5507246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BF70D373-D22D-4DE6-AA85-A355D184D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29947" y="5927140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>
            <a:extLst>
              <a:ext uri="{FF2B5EF4-FFF2-40B4-BE49-F238E27FC236}">
                <a16:creationId xmlns:a16="http://schemas.microsoft.com/office/drawing/2014/main" id="{3B79660A-2345-4853-8FD0-603DA82A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42884" y="6256854"/>
            <a:ext cx="503789" cy="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4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0986351" y="6537960"/>
            <a:ext cx="313267" cy="176747"/>
          </a:xfrm>
        </p:spPr>
        <p:txBody>
          <a:bodyPr/>
          <a:lstStyle/>
          <a:p>
            <a:fld id="{27369ADA-A260-4F2B-BAFF-82EC9A3647E0}" type="slidenum">
              <a:rPr lang="en-US" smtClean="0"/>
              <a:t>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2080E5-2FE3-42C2-94C9-BAEF11DB15B3}"/>
              </a:ext>
            </a:extLst>
          </p:cNvPr>
          <p:cNvSpPr txBox="1"/>
          <p:nvPr/>
        </p:nvSpPr>
        <p:spPr>
          <a:xfrm>
            <a:off x="4643912" y="1446937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125D87-798D-42EE-BC02-CCE6312F06BC}"/>
              </a:ext>
            </a:extLst>
          </p:cNvPr>
          <p:cNvSpPr txBox="1"/>
          <p:nvPr/>
        </p:nvSpPr>
        <p:spPr>
          <a:xfrm>
            <a:off x="4689866" y="3577323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3" name="globe1">
            <a:extLst>
              <a:ext uri="{FF2B5EF4-FFF2-40B4-BE49-F238E27FC236}">
                <a16:creationId xmlns:a16="http://schemas.microsoft.com/office/drawing/2014/main" id="{2D3200C4-4E5A-4821-A441-C9A0DAAA929E}"/>
              </a:ext>
            </a:extLst>
          </p:cNvPr>
          <p:cNvGrpSpPr/>
          <p:nvPr/>
        </p:nvGrpSpPr>
        <p:grpSpPr>
          <a:xfrm>
            <a:off x="3168785" y="1650564"/>
            <a:ext cx="1152384" cy="1176402"/>
            <a:chOff x="3168785" y="1650564"/>
            <a:chExt cx="1152384" cy="1176402"/>
          </a:xfrm>
        </p:grpSpPr>
        <p:sp>
          <p:nvSpPr>
            <p:cNvPr id="65" name="oval">
              <a:extLst>
                <a:ext uri="{FF2B5EF4-FFF2-40B4-BE49-F238E27FC236}">
                  <a16:creationId xmlns:a16="http://schemas.microsoft.com/office/drawing/2014/main" id="{617CFFB7-0FD6-42D9-94CC-B379ACA460D8}"/>
                </a:ext>
              </a:extLst>
            </p:cNvPr>
            <p:cNvSpPr/>
            <p:nvPr/>
          </p:nvSpPr>
          <p:spPr>
            <a:xfrm>
              <a:off x="3168785" y="1650564"/>
              <a:ext cx="1152384" cy="1176402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C6FECA5-9DBC-4717-BA42-0F068B4A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715186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2" name="globe2">
            <a:extLst>
              <a:ext uri="{FF2B5EF4-FFF2-40B4-BE49-F238E27FC236}">
                <a16:creationId xmlns:a16="http://schemas.microsoft.com/office/drawing/2014/main" id="{8C4EA0CD-C271-414B-9867-7679DBC69E57}"/>
              </a:ext>
            </a:extLst>
          </p:cNvPr>
          <p:cNvGrpSpPr/>
          <p:nvPr/>
        </p:nvGrpSpPr>
        <p:grpSpPr>
          <a:xfrm>
            <a:off x="3168785" y="3785458"/>
            <a:ext cx="1152384" cy="1149491"/>
            <a:chOff x="3168785" y="3547333"/>
            <a:chExt cx="1152384" cy="1149491"/>
          </a:xfrm>
        </p:grpSpPr>
        <p:sp>
          <p:nvSpPr>
            <p:cNvPr id="68" name="oval">
              <a:extLst>
                <a:ext uri="{FF2B5EF4-FFF2-40B4-BE49-F238E27FC236}">
                  <a16:creationId xmlns:a16="http://schemas.microsoft.com/office/drawing/2014/main" id="{28AAB758-B060-48FE-B0A7-5AB56DDE7026}"/>
                </a:ext>
              </a:extLst>
            </p:cNvPr>
            <p:cNvSpPr/>
            <p:nvPr/>
          </p:nvSpPr>
          <p:spPr>
            <a:xfrm>
              <a:off x="3168785" y="3547333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754FF912-E3E8-4C76-9523-6FB5789A6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768254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C693E-9AD4-4FB7-BCF6-6628873837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449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38900"/>
            <a:ext cx="2743200" cy="365125"/>
          </a:xfrm>
        </p:spPr>
        <p:txBody>
          <a:bodyPr/>
          <a:lstStyle/>
          <a:p>
            <a:fld id="{27369ADA-A260-4F2B-BAFF-82EC9A3647E0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FD006-0BE5-4BCA-9136-3F2540CFD389}"/>
              </a:ext>
            </a:extLst>
          </p:cNvPr>
          <p:cNvSpPr txBox="1"/>
          <p:nvPr/>
        </p:nvSpPr>
        <p:spPr>
          <a:xfrm>
            <a:off x="4689866" y="1770594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E5E5E"/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0E60F-948F-427A-A944-044B29AB6163}"/>
              </a:ext>
            </a:extLst>
          </p:cNvPr>
          <p:cNvSpPr txBox="1"/>
          <p:nvPr/>
        </p:nvSpPr>
        <p:spPr>
          <a:xfrm>
            <a:off x="4689866" y="3551351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lobe1">
            <a:extLst>
              <a:ext uri="{FF2B5EF4-FFF2-40B4-BE49-F238E27FC236}">
                <a16:creationId xmlns:a16="http://schemas.microsoft.com/office/drawing/2014/main" id="{F1336BC9-88A4-4F3D-9452-842D58E36BFB}"/>
              </a:ext>
            </a:extLst>
          </p:cNvPr>
          <p:cNvGrpSpPr/>
          <p:nvPr/>
        </p:nvGrpSpPr>
        <p:grpSpPr>
          <a:xfrm>
            <a:off x="3168785" y="1905668"/>
            <a:ext cx="1152384" cy="1176402"/>
            <a:chOff x="3168785" y="2040742"/>
            <a:chExt cx="1152384" cy="1176402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E455366B-1221-4E85-930C-353D6C2C4D51}"/>
                </a:ext>
              </a:extLst>
            </p:cNvPr>
            <p:cNvSpPr/>
            <p:nvPr/>
          </p:nvSpPr>
          <p:spPr>
            <a:xfrm>
              <a:off x="3168785" y="2040742"/>
              <a:ext cx="1152384" cy="1176402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6E9AFB-E269-4E91-BEED-95074AA3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21442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01463E-EA97-4315-B6AD-AB0D587F76AA}"/>
              </a:ext>
            </a:extLst>
          </p:cNvPr>
          <p:cNvGrpSpPr/>
          <p:nvPr/>
        </p:nvGrpSpPr>
        <p:grpSpPr>
          <a:xfrm>
            <a:off x="3260274" y="3775931"/>
            <a:ext cx="1152384" cy="1149491"/>
            <a:chOff x="3168785" y="3534061"/>
            <a:chExt cx="1152384" cy="11494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099168-2276-4041-8F49-BCC7214A7619}"/>
                </a:ext>
              </a:extLst>
            </p:cNvPr>
            <p:cNvSpPr/>
            <p:nvPr/>
          </p:nvSpPr>
          <p:spPr>
            <a:xfrm>
              <a:off x="3168785" y="3534061"/>
              <a:ext cx="1152384" cy="114949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4D51D0EB-398E-451B-8240-EB72CD78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742282"/>
              <a:ext cx="779814" cy="779814"/>
            </a:xfrm>
            <a:prstGeom prst="rect">
              <a:avLst/>
            </a:prstGeom>
          </p:spPr>
        </p:pic>
      </p:grp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3685D160-D4BA-41C3-BB2D-FEF8E8E2B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4" y="293424"/>
            <a:ext cx="2855976" cy="6449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295D6-0F43-40D9-8CA9-8E979FA1A9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8066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4">
            <a:extLst>
              <a:ext uri="{FF2B5EF4-FFF2-40B4-BE49-F238E27FC236}">
                <a16:creationId xmlns:a16="http://schemas.microsoft.com/office/drawing/2014/main" id="{3A79BC28-E3A8-4BA5-8E2A-E9CC41ED9E8A}"/>
              </a:ext>
            </a:extLst>
          </p:cNvPr>
          <p:cNvSpPr txBox="1">
            <a:spLocks/>
          </p:cNvSpPr>
          <p:nvPr/>
        </p:nvSpPr>
        <p:spPr>
          <a:xfrm>
            <a:off x="283513" y="319459"/>
            <a:ext cx="11622505" cy="375245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51342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WHAT IS THE AVAILABLE SAMPLE SIZE ?</a:t>
            </a:r>
          </a:p>
        </p:txBody>
      </p:sp>
      <p:grpSp>
        <p:nvGrpSpPr>
          <p:cNvPr id="4" name="headerGroup">
            <a:extLst>
              <a:ext uri="{FF2B5EF4-FFF2-40B4-BE49-F238E27FC236}">
                <a16:creationId xmlns:a16="http://schemas.microsoft.com/office/drawing/2014/main" id="{36AA733A-D4E9-4734-83FC-5AD4FFF27D5F}"/>
              </a:ext>
            </a:extLst>
          </p:cNvPr>
          <p:cNvGrpSpPr/>
          <p:nvPr/>
        </p:nvGrpSpPr>
        <p:grpSpPr>
          <a:xfrm>
            <a:off x="1392475" y="2563917"/>
            <a:ext cx="8944850" cy="369012"/>
            <a:chOff x="2438512" y="908077"/>
            <a:chExt cx="8944850" cy="369012"/>
          </a:xfrm>
        </p:grpSpPr>
        <p:sp>
          <p:nvSpPr>
            <p:cNvPr id="43" name="headerText">
              <a:extLst>
                <a:ext uri="{FF2B5EF4-FFF2-40B4-BE49-F238E27FC236}">
                  <a16:creationId xmlns:a16="http://schemas.microsoft.com/office/drawing/2014/main" id="{6DBC8BD7-F994-4D63-9E3E-69647CD1A9E9}"/>
                </a:ext>
              </a:extLst>
            </p:cNvPr>
            <p:cNvSpPr txBox="1"/>
            <p:nvPr/>
          </p:nvSpPr>
          <p:spPr>
            <a:xfrm>
              <a:off x="5924636" y="908077"/>
              <a:ext cx="1134029" cy="36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/>
              <a:r>
                <a:rPr lang="en-US" sz="1798" b="1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7 - Eleven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D2FB785-73D2-4981-B288-E349B2CE4870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058665" y="1092583"/>
              <a:ext cx="4324697" cy="816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025019-36F7-424D-B70D-2F9861AC3FD8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2438512" y="1089683"/>
              <a:ext cx="3486124" cy="2900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3D4538-7DBC-4340-B649-ADCB5A84A914}"/>
              </a:ext>
            </a:extLst>
          </p:cNvPr>
          <p:cNvGrpSpPr/>
          <p:nvPr/>
        </p:nvGrpSpPr>
        <p:grpSpPr>
          <a:xfrm>
            <a:off x="1851845" y="3914885"/>
            <a:ext cx="1012508" cy="521368"/>
            <a:chOff x="8768809" y="677049"/>
            <a:chExt cx="1012772" cy="5215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48C962D-D0A3-4C3F-9B29-B999B24AF3B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809" y="677049"/>
              <a:ext cx="1012772" cy="35598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254603-6C55-4B3E-AEB6-AFA556984829}"/>
                </a:ext>
              </a:extLst>
            </p:cNvPr>
            <p:cNvSpPr/>
            <p:nvPr/>
          </p:nvSpPr>
          <p:spPr>
            <a:xfrm>
              <a:off x="9115849" y="1190596"/>
              <a:ext cx="318692" cy="79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8" kern="0" dirty="0">
                <a:solidFill>
                  <a:prstClr val="black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E7D26E-E757-4C51-A974-04BCEB851C1E}"/>
              </a:ext>
            </a:extLst>
          </p:cNvPr>
          <p:cNvGrpSpPr/>
          <p:nvPr/>
        </p:nvGrpSpPr>
        <p:grpSpPr>
          <a:xfrm>
            <a:off x="4915696" y="3900515"/>
            <a:ext cx="1538170" cy="513373"/>
            <a:chOff x="10139938" y="677049"/>
            <a:chExt cx="1538571" cy="51350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0C4C5D4-6595-4A81-8817-E9142DEDDB9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737" y="677049"/>
              <a:ext cx="1012772" cy="3559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DD949C-3185-45D3-A09F-C94BED1053A2}"/>
                </a:ext>
              </a:extLst>
            </p:cNvPr>
            <p:cNvSpPr/>
            <p:nvPr/>
          </p:nvSpPr>
          <p:spPr>
            <a:xfrm>
              <a:off x="10139938" y="1182599"/>
              <a:ext cx="318692" cy="79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8" kern="0" dirty="0">
                <a:solidFill>
                  <a:prstClr val="black"/>
                </a:solidFill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0AB3467-E5A9-4FD5-A8BD-8DF973C19A6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47" y="6854462"/>
            <a:ext cx="1403634" cy="355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3DD949C-3185-45D3-A09F-C94BED1053A2}"/>
              </a:ext>
            </a:extLst>
          </p:cNvPr>
          <p:cNvSpPr/>
          <p:nvPr/>
        </p:nvSpPr>
        <p:spPr>
          <a:xfrm>
            <a:off x="7755722" y="4436932"/>
            <a:ext cx="318609" cy="795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8" kern="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C35E70-10EE-494F-A5F2-7425C0F9443D}"/>
              </a:ext>
            </a:extLst>
          </p:cNvPr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adingRectangleTextbox">
            <a:extLst>
              <a:ext uri="{FF2B5EF4-FFF2-40B4-BE49-F238E27FC236}">
                <a16:creationId xmlns:a16="http://schemas.microsoft.com/office/drawing/2014/main" id="{C3997336-EAFB-42BB-8589-8DA0C159300E}"/>
              </a:ext>
            </a:extLst>
          </p:cNvPr>
          <p:cNvSpPr/>
          <p:nvPr/>
        </p:nvSpPr>
        <p:spPr>
          <a:xfrm>
            <a:off x="824333" y="1309305"/>
            <a:ext cx="10540863" cy="7150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05050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There are many lenses through which to dissect the _retailer_ shoppers and their trips, all with robust sample.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2958F7-262E-4628-9EF9-503FD7664F3A}"/>
              </a:ext>
            </a:extLst>
          </p:cNvPr>
          <p:cNvSpPr/>
          <p:nvPr/>
        </p:nvSpPr>
        <p:spPr>
          <a:xfrm>
            <a:off x="-304983" y="4380801"/>
            <a:ext cx="2823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400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% of Convenience</a:t>
            </a:r>
          </a:p>
        </p:txBody>
      </p:sp>
      <p:grpSp>
        <p:nvGrpSpPr>
          <p:cNvPr id="2" name="monthlyPlus">
            <a:extLst>
              <a:ext uri="{FF2B5EF4-FFF2-40B4-BE49-F238E27FC236}">
                <a16:creationId xmlns:a16="http://schemas.microsoft.com/office/drawing/2014/main" id="{C58B1530-0B71-44C4-9153-657AFDAF435C}"/>
              </a:ext>
            </a:extLst>
          </p:cNvPr>
          <p:cNvGrpSpPr/>
          <p:nvPr/>
        </p:nvGrpSpPr>
        <p:grpSpPr>
          <a:xfrm>
            <a:off x="883529" y="3489657"/>
            <a:ext cx="2823309" cy="1268982"/>
            <a:chOff x="883529" y="3489657"/>
            <a:chExt cx="2823309" cy="1268982"/>
          </a:xfrm>
        </p:grpSpPr>
        <p:sp>
          <p:nvSpPr>
            <p:cNvPr id="55" name="text">
              <a:extLst>
                <a:ext uri="{FF2B5EF4-FFF2-40B4-BE49-F238E27FC236}">
                  <a16:creationId xmlns:a16="http://schemas.microsoft.com/office/drawing/2014/main" id="{C97CCE92-5EE9-4438-B11D-1BC8946D059C}"/>
                </a:ext>
              </a:extLst>
            </p:cNvPr>
            <p:cNvSpPr/>
            <p:nvPr/>
          </p:nvSpPr>
          <p:spPr>
            <a:xfrm>
              <a:off x="883529" y="3489657"/>
              <a:ext cx="28233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Monthly+ shoppers of _retailer_	 </a:t>
              </a:r>
            </a:p>
          </p:txBody>
        </p:sp>
        <p:sp>
          <p:nvSpPr>
            <p:cNvPr id="57" name="samplesize">
              <a:extLst>
                <a:ext uri="{FF2B5EF4-FFF2-40B4-BE49-F238E27FC236}">
                  <a16:creationId xmlns:a16="http://schemas.microsoft.com/office/drawing/2014/main" id="{6ED2EFD1-1573-47AA-A074-4D0B71C1745E}"/>
                </a:ext>
              </a:extLst>
            </p:cNvPr>
            <p:cNvSpPr txBox="1"/>
            <p:nvPr/>
          </p:nvSpPr>
          <p:spPr>
            <a:xfrm>
              <a:off x="1704465" y="3960715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8,823</a:t>
              </a:r>
              <a:endParaRPr lang="en-IN" b="1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ercentage">
              <a:extLst>
                <a:ext uri="{FF2B5EF4-FFF2-40B4-BE49-F238E27FC236}">
                  <a16:creationId xmlns:a16="http://schemas.microsoft.com/office/drawing/2014/main" id="{23C5E090-782B-43AA-BD1B-86BDEE43A9EC}"/>
                </a:ext>
              </a:extLst>
            </p:cNvPr>
            <p:cNvSpPr txBox="1"/>
            <p:nvPr/>
          </p:nvSpPr>
          <p:spPr>
            <a:xfrm>
              <a:off x="1767849" y="4389307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41.9%</a:t>
              </a:r>
            </a:p>
          </p:txBody>
        </p:sp>
      </p:grpSp>
      <p:grpSp>
        <p:nvGrpSpPr>
          <p:cNvPr id="3" name="quarterlyPlus">
            <a:extLst>
              <a:ext uri="{FF2B5EF4-FFF2-40B4-BE49-F238E27FC236}">
                <a16:creationId xmlns:a16="http://schemas.microsoft.com/office/drawing/2014/main" id="{25AC271A-BC1B-4F6B-A26C-BE293D2B5DAA}"/>
              </a:ext>
            </a:extLst>
          </p:cNvPr>
          <p:cNvGrpSpPr/>
          <p:nvPr/>
        </p:nvGrpSpPr>
        <p:grpSpPr>
          <a:xfrm>
            <a:off x="3736544" y="3502081"/>
            <a:ext cx="2980129" cy="1281139"/>
            <a:chOff x="3736544" y="3502081"/>
            <a:chExt cx="2980129" cy="1281139"/>
          </a:xfrm>
        </p:grpSpPr>
        <p:sp>
          <p:nvSpPr>
            <p:cNvPr id="56" name="samplesize">
              <a:extLst>
                <a:ext uri="{FF2B5EF4-FFF2-40B4-BE49-F238E27FC236}">
                  <a16:creationId xmlns:a16="http://schemas.microsoft.com/office/drawing/2014/main" id="{C8CE7DE2-0AE2-48C5-95D0-552ED4E3A91C}"/>
                </a:ext>
              </a:extLst>
            </p:cNvPr>
            <p:cNvSpPr txBox="1"/>
            <p:nvPr/>
          </p:nvSpPr>
          <p:spPr>
            <a:xfrm>
              <a:off x="4472327" y="4020376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11,940</a:t>
              </a:r>
              <a:endParaRPr lang="en-IN" b="1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">
              <a:extLst>
                <a:ext uri="{FF2B5EF4-FFF2-40B4-BE49-F238E27FC236}">
                  <a16:creationId xmlns:a16="http://schemas.microsoft.com/office/drawing/2014/main" id="{9D79960E-47B9-4D62-9619-38B82D0C5E79}"/>
                </a:ext>
              </a:extLst>
            </p:cNvPr>
            <p:cNvSpPr/>
            <p:nvPr/>
          </p:nvSpPr>
          <p:spPr>
            <a:xfrm>
              <a:off x="3736544" y="3502081"/>
              <a:ext cx="29801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Quarterly+ shoppers of _retailer_</a:t>
              </a:r>
            </a:p>
          </p:txBody>
        </p:sp>
        <p:sp>
          <p:nvSpPr>
            <p:cNvPr id="65" name="percentage">
              <a:extLst>
                <a:ext uri="{FF2B5EF4-FFF2-40B4-BE49-F238E27FC236}">
                  <a16:creationId xmlns:a16="http://schemas.microsoft.com/office/drawing/2014/main" id="{58468356-8C73-41EA-8BA4-DE6962D97072}"/>
                </a:ext>
              </a:extLst>
            </p:cNvPr>
            <p:cNvSpPr txBox="1"/>
            <p:nvPr/>
          </p:nvSpPr>
          <p:spPr>
            <a:xfrm>
              <a:off x="4438144" y="4413888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41.6%</a:t>
              </a:r>
            </a:p>
          </p:txBody>
        </p:sp>
      </p:grpSp>
      <p:grpSp>
        <p:nvGrpSpPr>
          <p:cNvPr id="6" name="yearlyPlus">
            <a:extLst>
              <a:ext uri="{FF2B5EF4-FFF2-40B4-BE49-F238E27FC236}">
                <a16:creationId xmlns:a16="http://schemas.microsoft.com/office/drawing/2014/main" id="{9C9CF7FF-65C6-46A6-B153-38AC2C185AD8}"/>
              </a:ext>
            </a:extLst>
          </p:cNvPr>
          <p:cNvGrpSpPr/>
          <p:nvPr/>
        </p:nvGrpSpPr>
        <p:grpSpPr>
          <a:xfrm>
            <a:off x="6611673" y="3535599"/>
            <a:ext cx="2635284" cy="1289273"/>
            <a:chOff x="6611673" y="3535599"/>
            <a:chExt cx="2635284" cy="1289273"/>
          </a:xfrm>
        </p:grpSpPr>
        <p:sp>
          <p:nvSpPr>
            <p:cNvPr id="47" name="samplesize">
              <a:extLst>
                <a:ext uri="{FF2B5EF4-FFF2-40B4-BE49-F238E27FC236}">
                  <a16:creationId xmlns:a16="http://schemas.microsoft.com/office/drawing/2014/main" id="{C8CE7DE2-0AE2-48C5-95D0-552ED4E3A91C}"/>
                </a:ext>
              </a:extLst>
            </p:cNvPr>
            <p:cNvSpPr txBox="1"/>
            <p:nvPr/>
          </p:nvSpPr>
          <p:spPr>
            <a:xfrm>
              <a:off x="7278171" y="4011469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19,789</a:t>
              </a:r>
            </a:p>
          </p:txBody>
        </p:sp>
        <p:sp>
          <p:nvSpPr>
            <p:cNvPr id="51" name="text">
              <a:extLst>
                <a:ext uri="{FF2B5EF4-FFF2-40B4-BE49-F238E27FC236}">
                  <a16:creationId xmlns:a16="http://schemas.microsoft.com/office/drawing/2014/main" id="{9D79960E-47B9-4D62-9619-38B82D0C5E79}"/>
                </a:ext>
              </a:extLst>
            </p:cNvPr>
            <p:cNvSpPr/>
            <p:nvPr/>
          </p:nvSpPr>
          <p:spPr>
            <a:xfrm>
              <a:off x="6611673" y="3535599"/>
              <a:ext cx="26352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Yearly+ shoppers of _retailer_</a:t>
              </a:r>
            </a:p>
          </p:txBody>
        </p:sp>
        <p:sp>
          <p:nvSpPr>
            <p:cNvPr id="66" name="percentage">
              <a:extLst>
                <a:ext uri="{FF2B5EF4-FFF2-40B4-BE49-F238E27FC236}">
                  <a16:creationId xmlns:a16="http://schemas.microsoft.com/office/drawing/2014/main" id="{12A6A60E-E484-4EEE-BE0D-6F216BE009AE}"/>
                </a:ext>
              </a:extLst>
            </p:cNvPr>
            <p:cNvSpPr txBox="1"/>
            <p:nvPr/>
          </p:nvSpPr>
          <p:spPr>
            <a:xfrm>
              <a:off x="7292458" y="4455540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49.9%</a:t>
              </a:r>
            </a:p>
          </p:txBody>
        </p:sp>
      </p:grpSp>
      <p:sp>
        <p:nvSpPr>
          <p:cNvPr id="73" name="timeperiodTextbox">
            <a:extLst>
              <a:ext uri="{FF2B5EF4-FFF2-40B4-BE49-F238E27FC236}">
                <a16:creationId xmlns:a16="http://schemas.microsoft.com/office/drawing/2014/main" id="{73B56F5E-A81B-46E3-8BD6-254FE519F801}"/>
              </a:ext>
            </a:extLst>
          </p:cNvPr>
          <p:cNvSpPr txBox="1"/>
          <p:nvPr/>
        </p:nvSpPr>
        <p:spPr>
          <a:xfrm>
            <a:off x="4871795" y="6766940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</a:p>
        </p:txBody>
      </p:sp>
      <p:grpSp>
        <p:nvGrpSpPr>
          <p:cNvPr id="7" name="visit">
            <a:extLst>
              <a:ext uri="{FF2B5EF4-FFF2-40B4-BE49-F238E27FC236}">
                <a16:creationId xmlns:a16="http://schemas.microsoft.com/office/drawing/2014/main" id="{388E3F61-D97C-469C-9CD9-2DE2F7E90553}"/>
              </a:ext>
            </a:extLst>
          </p:cNvPr>
          <p:cNvGrpSpPr/>
          <p:nvPr/>
        </p:nvGrpSpPr>
        <p:grpSpPr>
          <a:xfrm>
            <a:off x="8522577" y="3523222"/>
            <a:ext cx="3012572" cy="1268313"/>
            <a:chOff x="8522577" y="3523222"/>
            <a:chExt cx="3012572" cy="1268313"/>
          </a:xfrm>
        </p:grpSpPr>
        <p:sp>
          <p:nvSpPr>
            <p:cNvPr id="63" name="samplesize">
              <a:extLst>
                <a:ext uri="{FF2B5EF4-FFF2-40B4-BE49-F238E27FC236}">
                  <a16:creationId xmlns:a16="http://schemas.microsoft.com/office/drawing/2014/main" id="{ADCDDFF8-73CD-4D8A-826A-60AF36A9D359}"/>
                </a:ext>
              </a:extLst>
            </p:cNvPr>
            <p:cNvSpPr txBox="1"/>
            <p:nvPr/>
          </p:nvSpPr>
          <p:spPr>
            <a:xfrm>
              <a:off x="9463936" y="4031687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1,485</a:t>
              </a:r>
              <a:endParaRPr lang="en-IN" b="1" dirty="0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">
              <a:extLst>
                <a:ext uri="{FF2B5EF4-FFF2-40B4-BE49-F238E27FC236}">
                  <a16:creationId xmlns:a16="http://schemas.microsoft.com/office/drawing/2014/main" id="{B5194D8F-61D8-4765-A7ED-9B7010E67AD2}"/>
                </a:ext>
              </a:extLst>
            </p:cNvPr>
            <p:cNvSpPr/>
            <p:nvPr/>
          </p:nvSpPr>
          <p:spPr>
            <a:xfrm>
              <a:off x="8522577" y="3523222"/>
              <a:ext cx="30125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Visits</a:t>
              </a:r>
            </a:p>
          </p:txBody>
        </p:sp>
        <p:sp>
          <p:nvSpPr>
            <p:cNvPr id="40" name="percentage">
              <a:extLst>
                <a:ext uri="{FF2B5EF4-FFF2-40B4-BE49-F238E27FC236}">
                  <a16:creationId xmlns:a16="http://schemas.microsoft.com/office/drawing/2014/main" id="{43F305F3-99B7-4A58-BAEC-0278E89369CF}"/>
                </a:ext>
              </a:extLst>
            </p:cNvPr>
            <p:cNvSpPr txBox="1"/>
            <p:nvPr/>
          </p:nvSpPr>
          <p:spPr>
            <a:xfrm>
              <a:off x="9447157" y="4422203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33.2%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DA863FC-0531-478A-860A-86524970BB85}"/>
              </a:ext>
            </a:extLst>
          </p:cNvPr>
          <p:cNvSpPr/>
          <p:nvPr/>
        </p:nvSpPr>
        <p:spPr>
          <a:xfrm>
            <a:off x="9879797" y="4389307"/>
            <a:ext cx="318609" cy="795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8" kern="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2FFF06E-DB2C-4967-950B-E92AE4104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922" y="2958941"/>
            <a:ext cx="392802" cy="40791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2B54605-4565-488C-B590-8FA423CDA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8599" y="2970860"/>
            <a:ext cx="392802" cy="40790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D598A22-781A-4A96-922F-91D91D0EA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1799" y="2970860"/>
            <a:ext cx="392802" cy="40790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69058FB-1E7C-4D26-9040-FB6CC7C2A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982" y="2958941"/>
            <a:ext cx="392802" cy="4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0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92A67F-7DF3-4DEC-90F2-36D0F2E38C7F}"/>
              </a:ext>
            </a:extLst>
          </p:cNvPr>
          <p:cNvSpPr/>
          <p:nvPr/>
        </p:nvSpPr>
        <p:spPr>
          <a:xfrm>
            <a:off x="362857" y="783771"/>
            <a:ext cx="8882743" cy="5424421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THE MARKET SHARE OF CHANNELS AND HOW DID IT SHIFT</a:t>
            </a: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barChart"/>
          <p:cNvGraphicFramePr/>
          <p:nvPr>
            <p:extLst>
              <p:ext uri="{D42A27DB-BD31-4B8C-83A1-F6EECF244321}">
                <p14:modId xmlns:p14="http://schemas.microsoft.com/office/powerpoint/2010/main" val="2018624106"/>
              </p:ext>
            </p:extLst>
          </p:nvPr>
        </p:nvGraphicFramePr>
        <p:xfrm>
          <a:off x="376518" y="908352"/>
          <a:ext cx="8861611" cy="570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341779" y="688107"/>
            <a:ext cx="1065911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E41E2B"/>
                </a:gs>
                <a:gs pos="2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CAAA83-50E9-48C0-98A8-ACBD8B75E1C9}"/>
              </a:ext>
            </a:extLst>
          </p:cNvPr>
          <p:cNvSpPr txBox="1"/>
          <p:nvPr/>
        </p:nvSpPr>
        <p:spPr>
          <a:xfrm>
            <a:off x="9396000" y="1214768"/>
            <a:ext cx="236246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Notable Gains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3D068-E4B1-4BA5-B8B5-A654457160E8}"/>
              </a:ext>
            </a:extLst>
          </p:cNvPr>
          <p:cNvSpPr txBox="1"/>
          <p:nvPr/>
        </p:nvSpPr>
        <p:spPr>
          <a:xfrm>
            <a:off x="9396000" y="3485840"/>
            <a:ext cx="2361600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Notable Loss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5A6BEB-B325-4340-B91B-4AEF0804BD6F}"/>
              </a:ext>
            </a:extLst>
          </p:cNvPr>
          <p:cNvSpPr/>
          <p:nvPr/>
        </p:nvSpPr>
        <p:spPr>
          <a:xfrm>
            <a:off x="10083085" y="3396088"/>
            <a:ext cx="1030046" cy="14400"/>
          </a:xfrm>
          <a:prstGeom prst="rect">
            <a:avLst/>
          </a:prstGeom>
          <a:solidFill>
            <a:srgbClr val="41404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dTriangle">
            <a:extLst>
              <a:ext uri="{FF2B5EF4-FFF2-40B4-BE49-F238E27FC236}">
                <a16:creationId xmlns:a16="http://schemas.microsoft.com/office/drawing/2014/main" id="{7307BE6B-33F9-447E-A9AB-017E0DEAA634}"/>
              </a:ext>
            </a:extLst>
          </p:cNvPr>
          <p:cNvSpPr/>
          <p:nvPr/>
        </p:nvSpPr>
        <p:spPr>
          <a:xfrm flipV="1">
            <a:off x="7988921" y="5731957"/>
            <a:ext cx="135468" cy="1524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EE94503-00E9-40B4-BB9D-FC45812E070B}"/>
              </a:ext>
            </a:extLst>
          </p:cNvPr>
          <p:cNvSpPr/>
          <p:nvPr/>
        </p:nvSpPr>
        <p:spPr>
          <a:xfrm>
            <a:off x="7307588" y="6526200"/>
            <a:ext cx="135468" cy="152400"/>
          </a:xfrm>
          <a:prstGeom prst="triangl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0475113-90BB-44C4-9EB1-30DEE5BFC828}"/>
              </a:ext>
            </a:extLst>
          </p:cNvPr>
          <p:cNvSpPr/>
          <p:nvPr/>
        </p:nvSpPr>
        <p:spPr>
          <a:xfrm flipV="1">
            <a:off x="7426119" y="6526200"/>
            <a:ext cx="135468" cy="152400"/>
          </a:xfrm>
          <a:prstGeom prst="triangle">
            <a:avLst/>
          </a:prstGeom>
          <a:solidFill>
            <a:srgbClr val="FF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50386-FADD-4600-8065-76B43F3548D1}"/>
              </a:ext>
            </a:extLst>
          </p:cNvPr>
          <p:cNvSpPr txBox="1"/>
          <p:nvPr/>
        </p:nvSpPr>
        <p:spPr>
          <a:xfrm>
            <a:off x="7502316" y="6517731"/>
            <a:ext cx="19473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cs typeface="Segoe UI Semibold" panose="020B0702040204020203" pitchFamily="34" charset="0"/>
              </a:rPr>
              <a:t>Indicates significant change at 95% confidence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75584-11D0-40FE-BD67-F1BF44F8A913}"/>
              </a:ext>
            </a:extLst>
          </p:cNvPr>
          <p:cNvSpPr txBox="1"/>
          <p:nvPr/>
        </p:nvSpPr>
        <p:spPr>
          <a:xfrm>
            <a:off x="1831319" y="1885991"/>
            <a:ext cx="84772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GAINING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80DA2-393D-4E7F-9EE5-DC213774E16E}"/>
              </a:ext>
            </a:extLst>
          </p:cNvPr>
          <p:cNvSpPr txBox="1"/>
          <p:nvPr/>
        </p:nvSpPr>
        <p:spPr>
          <a:xfrm>
            <a:off x="5628747" y="3510916"/>
            <a:ext cx="86677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LAGGING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1A3C5-D2BD-4A83-86EE-B7D1A5E82EE9}"/>
              </a:ext>
            </a:extLst>
          </p:cNvPr>
          <p:cNvCxnSpPr/>
          <p:nvPr/>
        </p:nvCxnSpPr>
        <p:spPr>
          <a:xfrm flipH="1">
            <a:off x="1383277" y="3150959"/>
            <a:ext cx="697140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EA6918-C545-4310-AFA5-8017921EC3E9}"/>
              </a:ext>
            </a:extLst>
          </p:cNvPr>
          <p:cNvSpPr txBox="1"/>
          <p:nvPr/>
        </p:nvSpPr>
        <p:spPr>
          <a:xfrm>
            <a:off x="4830431" y="6767450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BF40CF-BA28-4361-9F3D-F2554F5D1D73}"/>
              </a:ext>
            </a:extLst>
          </p:cNvPr>
          <p:cNvSpPr txBox="1"/>
          <p:nvPr/>
        </p:nvSpPr>
        <p:spPr>
          <a:xfrm>
            <a:off x="212858" y="6761749"/>
            <a:ext cx="323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| Base: Total  Trips</a:t>
            </a:r>
          </a:p>
        </p:txBody>
      </p:sp>
      <p:grpSp>
        <p:nvGrpSpPr>
          <p:cNvPr id="5" name="gains">
            <a:extLst>
              <a:ext uri="{FF2B5EF4-FFF2-40B4-BE49-F238E27FC236}">
                <a16:creationId xmlns:a16="http://schemas.microsoft.com/office/drawing/2014/main" id="{D0FC9C66-5F40-4076-8160-F6CB20D1C397}"/>
              </a:ext>
            </a:extLst>
          </p:cNvPr>
          <p:cNvGrpSpPr/>
          <p:nvPr/>
        </p:nvGrpSpPr>
        <p:grpSpPr>
          <a:xfrm>
            <a:off x="9453600" y="2402332"/>
            <a:ext cx="2237288" cy="1083508"/>
            <a:chOff x="9476356" y="2402332"/>
            <a:chExt cx="2237288" cy="1083508"/>
          </a:xfrm>
        </p:grpSpPr>
        <p:sp>
          <p:nvSpPr>
            <p:cNvPr id="20" name="changeText">
              <a:extLst>
                <a:ext uri="{FF2B5EF4-FFF2-40B4-BE49-F238E27FC236}">
                  <a16:creationId xmlns:a16="http://schemas.microsoft.com/office/drawing/2014/main" id="{E0A18BA7-5C34-4C39-A3E0-5C409A3FF822}"/>
                </a:ext>
              </a:extLst>
            </p:cNvPr>
            <p:cNvSpPr txBox="1"/>
            <p:nvPr/>
          </p:nvSpPr>
          <p:spPr>
            <a:xfrm>
              <a:off x="9801746" y="2747176"/>
              <a:ext cx="15621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sp>
          <p:nvSpPr>
            <p:cNvPr id="3" name="retailerText">
              <a:extLst>
                <a:ext uri="{FF2B5EF4-FFF2-40B4-BE49-F238E27FC236}">
                  <a16:creationId xmlns:a16="http://schemas.microsoft.com/office/drawing/2014/main" id="{32656D72-DA16-4498-A98E-EFC67F80B34B}"/>
                </a:ext>
              </a:extLst>
            </p:cNvPr>
            <p:cNvSpPr txBox="1"/>
            <p:nvPr/>
          </p:nvSpPr>
          <p:spPr>
            <a:xfrm>
              <a:off x="9476356" y="2402332"/>
              <a:ext cx="2237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</a:rPr>
                <a:t>Supermarket/ Grocery</a:t>
              </a:r>
              <a:endParaRPr lang="en-AU" sz="1400" dirty="0"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6" name="loss">
            <a:extLst>
              <a:ext uri="{FF2B5EF4-FFF2-40B4-BE49-F238E27FC236}">
                <a16:creationId xmlns:a16="http://schemas.microsoft.com/office/drawing/2014/main" id="{39ABAD3F-52DE-4BEE-8482-972234110D74}"/>
              </a:ext>
            </a:extLst>
          </p:cNvPr>
          <p:cNvGrpSpPr/>
          <p:nvPr/>
        </p:nvGrpSpPr>
        <p:grpSpPr>
          <a:xfrm>
            <a:off x="9453600" y="4682553"/>
            <a:ext cx="2239200" cy="1096670"/>
            <a:chOff x="9822584" y="4682554"/>
            <a:chExt cx="1596709" cy="1117449"/>
          </a:xfrm>
        </p:grpSpPr>
        <p:sp>
          <p:nvSpPr>
            <p:cNvPr id="21" name="changeText">
              <a:extLst>
                <a:ext uri="{FF2B5EF4-FFF2-40B4-BE49-F238E27FC236}">
                  <a16:creationId xmlns:a16="http://schemas.microsoft.com/office/drawing/2014/main" id="{D7165AB0-3797-40CD-8BA4-4B3411D60BCE}"/>
                </a:ext>
              </a:extLst>
            </p:cNvPr>
            <p:cNvSpPr txBox="1"/>
            <p:nvPr/>
          </p:nvSpPr>
          <p:spPr>
            <a:xfrm>
              <a:off x="10053619" y="5048020"/>
              <a:ext cx="1114102" cy="75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tailerText">
              <a:extLst>
                <a:ext uri="{FF2B5EF4-FFF2-40B4-BE49-F238E27FC236}">
                  <a16:creationId xmlns:a16="http://schemas.microsoft.com/office/drawing/2014/main" id="{7D69D934-06BE-4867-A13D-EE43AD8EA0ED}"/>
                </a:ext>
              </a:extLst>
            </p:cNvPr>
            <p:cNvSpPr txBox="1"/>
            <p:nvPr/>
          </p:nvSpPr>
          <p:spPr>
            <a:xfrm>
              <a:off x="9822584" y="4682554"/>
              <a:ext cx="1596709" cy="31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Franklin Gothic Book" panose="020B0503020102020204" pitchFamily="34" charset="0"/>
                </a:rPr>
                <a:t>Club</a:t>
              </a:r>
              <a:endParaRPr lang="en-AU" sz="1600" dirty="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greenTriangle">
            <a:extLst>
              <a:ext uri="{FF2B5EF4-FFF2-40B4-BE49-F238E27FC236}">
                <a16:creationId xmlns:a16="http://schemas.microsoft.com/office/drawing/2014/main" id="{71B59087-0848-48A3-A930-2031E4257B4A}"/>
              </a:ext>
            </a:extLst>
          </p:cNvPr>
          <p:cNvSpPr/>
          <p:nvPr/>
        </p:nvSpPr>
        <p:spPr>
          <a:xfrm>
            <a:off x="1371946" y="5745613"/>
            <a:ext cx="135468" cy="1524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1813CAD-0515-4BCC-A6B4-072BD8A01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00" y="1704525"/>
            <a:ext cx="528080" cy="526816"/>
          </a:xfrm>
          <a:prstGeom prst="rect">
            <a:avLst/>
          </a:prstGeom>
        </p:spPr>
      </p:pic>
      <p:pic>
        <p:nvPicPr>
          <p:cNvPr id="39" name="Picture 3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D4EC0B7-7C48-41C6-8579-DC4F3E04C3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0" y="4035602"/>
            <a:ext cx="555240" cy="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92A67F-7DF3-4DEC-90F2-36D0F2E38C7F}"/>
              </a:ext>
            </a:extLst>
          </p:cNvPr>
          <p:cNvSpPr/>
          <p:nvPr/>
        </p:nvSpPr>
        <p:spPr>
          <a:xfrm>
            <a:off x="362857" y="783771"/>
            <a:ext cx="8882743" cy="5424421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8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TOP RETAILERS IN THE CHANNEL?</a:t>
            </a:r>
          </a:p>
        </p:txBody>
      </p:sp>
      <p:graphicFrame>
        <p:nvGraphicFramePr>
          <p:cNvPr id="13" name="barChart"/>
          <p:cNvGraphicFramePr/>
          <p:nvPr>
            <p:extLst>
              <p:ext uri="{D42A27DB-BD31-4B8C-83A1-F6EECF244321}">
                <p14:modId xmlns:p14="http://schemas.microsoft.com/office/powerpoint/2010/main" val="3962164844"/>
              </p:ext>
            </p:extLst>
          </p:nvPr>
        </p:nvGraphicFramePr>
        <p:xfrm>
          <a:off x="341779" y="896568"/>
          <a:ext cx="8861611" cy="570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341779" y="688107"/>
            <a:ext cx="1065911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E41E2B"/>
                </a:gs>
                <a:gs pos="2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CAAA83-50E9-48C0-98A8-ACBD8B75E1C9}"/>
              </a:ext>
            </a:extLst>
          </p:cNvPr>
          <p:cNvSpPr txBox="1"/>
          <p:nvPr/>
        </p:nvSpPr>
        <p:spPr>
          <a:xfrm>
            <a:off x="9396000" y="1777612"/>
            <a:ext cx="2361600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Notable Gains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EE94503-00E9-40B4-BB9D-FC45812E070B}"/>
              </a:ext>
            </a:extLst>
          </p:cNvPr>
          <p:cNvSpPr/>
          <p:nvPr/>
        </p:nvSpPr>
        <p:spPr>
          <a:xfrm>
            <a:off x="7307588" y="6526200"/>
            <a:ext cx="135468" cy="152400"/>
          </a:xfrm>
          <a:prstGeom prst="triangl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0475113-90BB-44C4-9EB1-30DEE5BFC828}"/>
              </a:ext>
            </a:extLst>
          </p:cNvPr>
          <p:cNvSpPr/>
          <p:nvPr/>
        </p:nvSpPr>
        <p:spPr>
          <a:xfrm flipV="1">
            <a:off x="7426119" y="6526200"/>
            <a:ext cx="135468" cy="152400"/>
          </a:xfrm>
          <a:prstGeom prst="triangle">
            <a:avLst/>
          </a:prstGeom>
          <a:solidFill>
            <a:srgbClr val="FF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50386-FADD-4600-8065-76B43F3548D1}"/>
              </a:ext>
            </a:extLst>
          </p:cNvPr>
          <p:cNvSpPr txBox="1"/>
          <p:nvPr/>
        </p:nvSpPr>
        <p:spPr>
          <a:xfrm>
            <a:off x="7502316" y="6517731"/>
            <a:ext cx="19473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Indicates significant change at 95% confidence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75584-11D0-40FE-BD67-F1BF44F8A913}"/>
              </a:ext>
            </a:extLst>
          </p:cNvPr>
          <p:cNvSpPr txBox="1"/>
          <p:nvPr/>
        </p:nvSpPr>
        <p:spPr>
          <a:xfrm>
            <a:off x="1375175" y="2435673"/>
            <a:ext cx="84772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GAINING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80DA2-393D-4E7F-9EE5-DC213774E16E}"/>
              </a:ext>
            </a:extLst>
          </p:cNvPr>
          <p:cNvSpPr txBox="1"/>
          <p:nvPr/>
        </p:nvSpPr>
        <p:spPr>
          <a:xfrm>
            <a:off x="7561587" y="2924156"/>
            <a:ext cx="86677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LAGGING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1A3C5-D2BD-4A83-86EE-B7D1A5E82EE9}"/>
              </a:ext>
            </a:extLst>
          </p:cNvPr>
          <p:cNvCxnSpPr>
            <a:cxnSpLocks/>
          </p:cNvCxnSpPr>
          <p:nvPr/>
        </p:nvCxnSpPr>
        <p:spPr>
          <a:xfrm flipH="1">
            <a:off x="900113" y="2850867"/>
            <a:ext cx="772953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BF40CF-BA28-4361-9F3D-F2554F5D1D73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reenTriangle">
            <a:extLst>
              <a:ext uri="{FF2B5EF4-FFF2-40B4-BE49-F238E27FC236}">
                <a16:creationId xmlns:a16="http://schemas.microsoft.com/office/drawing/2014/main" id="{F02542F0-6D1A-4073-8BA6-6D5582691905}"/>
              </a:ext>
            </a:extLst>
          </p:cNvPr>
          <p:cNvSpPr/>
          <p:nvPr/>
        </p:nvSpPr>
        <p:spPr>
          <a:xfrm>
            <a:off x="1013927" y="3768575"/>
            <a:ext cx="135468" cy="1524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4" name="redTriangle">
            <a:extLst>
              <a:ext uri="{FF2B5EF4-FFF2-40B4-BE49-F238E27FC236}">
                <a16:creationId xmlns:a16="http://schemas.microsoft.com/office/drawing/2014/main" id="{14528764-E1B3-4618-9ECE-D7CB2975E2BA}"/>
              </a:ext>
            </a:extLst>
          </p:cNvPr>
          <p:cNvSpPr/>
          <p:nvPr/>
        </p:nvSpPr>
        <p:spPr>
          <a:xfrm flipV="1">
            <a:off x="8346109" y="3688845"/>
            <a:ext cx="135468" cy="1524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0F721-EC18-4195-9D79-0F03089F1D8D}"/>
              </a:ext>
            </a:extLst>
          </p:cNvPr>
          <p:cNvSpPr txBox="1"/>
          <p:nvPr/>
        </p:nvSpPr>
        <p:spPr>
          <a:xfrm>
            <a:off x="9396000" y="3706514"/>
            <a:ext cx="2361600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Notable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B5735-C7F5-4120-9D4F-46FA80CDB710}"/>
              </a:ext>
            </a:extLst>
          </p:cNvPr>
          <p:cNvSpPr txBox="1"/>
          <p:nvPr/>
        </p:nvSpPr>
        <p:spPr>
          <a:xfrm>
            <a:off x="5011928" y="6763365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Mar 2021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Total Visits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loss">
            <a:extLst>
              <a:ext uri="{FF2B5EF4-FFF2-40B4-BE49-F238E27FC236}">
                <a16:creationId xmlns:a16="http://schemas.microsoft.com/office/drawing/2014/main" id="{79067102-33CB-439D-9197-2AB9FADF4A41}"/>
              </a:ext>
            </a:extLst>
          </p:cNvPr>
          <p:cNvGrpSpPr/>
          <p:nvPr/>
        </p:nvGrpSpPr>
        <p:grpSpPr>
          <a:xfrm>
            <a:off x="9457200" y="4158070"/>
            <a:ext cx="2239200" cy="1124275"/>
            <a:chOff x="9461143" y="4134719"/>
            <a:chExt cx="2239200" cy="1124275"/>
          </a:xfrm>
        </p:grpSpPr>
        <p:sp>
          <p:nvSpPr>
            <p:cNvPr id="23" name="changeText">
              <a:extLst>
                <a:ext uri="{FF2B5EF4-FFF2-40B4-BE49-F238E27FC236}">
                  <a16:creationId xmlns:a16="http://schemas.microsoft.com/office/drawing/2014/main" id="{648D9152-DB1C-4750-A0FA-A9B15B59347C}"/>
                </a:ext>
              </a:extLst>
            </p:cNvPr>
            <p:cNvSpPr txBox="1"/>
            <p:nvPr/>
          </p:nvSpPr>
          <p:spPr>
            <a:xfrm>
              <a:off x="9461143" y="4844994"/>
              <a:ext cx="2239200" cy="41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27" name="retailerImage">
              <a:extLst>
                <a:ext uri="{FF2B5EF4-FFF2-40B4-BE49-F238E27FC236}">
                  <a16:creationId xmlns:a16="http://schemas.microsoft.com/office/drawing/2014/main" id="{6B13C760-4DCE-4AE9-B154-D5B9C2DDA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71079" y="4134719"/>
              <a:ext cx="604235" cy="571127"/>
            </a:xfrm>
            <a:prstGeom prst="rect">
              <a:avLst/>
            </a:prstGeom>
          </p:spPr>
        </p:pic>
      </p:grpSp>
      <p:grpSp>
        <p:nvGrpSpPr>
          <p:cNvPr id="7" name="gains">
            <a:extLst>
              <a:ext uri="{FF2B5EF4-FFF2-40B4-BE49-F238E27FC236}">
                <a16:creationId xmlns:a16="http://schemas.microsoft.com/office/drawing/2014/main" id="{09D781B8-A952-4F88-925E-0FBD74E2E6BF}"/>
              </a:ext>
            </a:extLst>
          </p:cNvPr>
          <p:cNvGrpSpPr/>
          <p:nvPr/>
        </p:nvGrpSpPr>
        <p:grpSpPr>
          <a:xfrm>
            <a:off x="9453599" y="2213083"/>
            <a:ext cx="2239200" cy="1118001"/>
            <a:chOff x="9453599" y="2247678"/>
            <a:chExt cx="2239200" cy="1118001"/>
          </a:xfrm>
        </p:grpSpPr>
        <p:sp>
          <p:nvSpPr>
            <p:cNvPr id="20" name="changeText">
              <a:extLst>
                <a:ext uri="{FF2B5EF4-FFF2-40B4-BE49-F238E27FC236}">
                  <a16:creationId xmlns:a16="http://schemas.microsoft.com/office/drawing/2014/main" id="{E0A18BA7-5C34-4C39-A3E0-5C409A3FF822}"/>
                </a:ext>
              </a:extLst>
            </p:cNvPr>
            <p:cNvSpPr txBox="1">
              <a:spLocks/>
            </p:cNvSpPr>
            <p:nvPr/>
          </p:nvSpPr>
          <p:spPr>
            <a:xfrm>
              <a:off x="9453599" y="2950181"/>
              <a:ext cx="2239200" cy="415498"/>
            </a:xfrm>
            <a:custGeom>
              <a:avLst/>
              <a:gdLst>
                <a:gd name="connsiteX0" fmla="*/ 0 w 2239200"/>
                <a:gd name="connsiteY0" fmla="*/ 0 h 415498"/>
                <a:gd name="connsiteX1" fmla="*/ 2239200 w 2239200"/>
                <a:gd name="connsiteY1" fmla="*/ 0 h 415498"/>
                <a:gd name="connsiteX2" fmla="*/ 2239200 w 2239200"/>
                <a:gd name="connsiteY2" fmla="*/ 415498 h 415498"/>
                <a:gd name="connsiteX3" fmla="*/ 0 w 2239200"/>
                <a:gd name="connsiteY3" fmla="*/ 415498 h 415498"/>
                <a:gd name="connsiteX4" fmla="*/ 0 w 2239200"/>
                <a:gd name="connsiteY4" fmla="*/ 0 h 415498"/>
                <a:gd name="connsiteX0" fmla="*/ 0 w 2239200"/>
                <a:gd name="connsiteY0" fmla="*/ 0 h 415498"/>
                <a:gd name="connsiteX1" fmla="*/ 2239200 w 2239200"/>
                <a:gd name="connsiteY1" fmla="*/ 0 h 415498"/>
                <a:gd name="connsiteX2" fmla="*/ 2239200 w 2239200"/>
                <a:gd name="connsiteY2" fmla="*/ 415498 h 415498"/>
                <a:gd name="connsiteX3" fmla="*/ 0 w 2239200"/>
                <a:gd name="connsiteY3" fmla="*/ 415498 h 415498"/>
                <a:gd name="connsiteX4" fmla="*/ 0 w 2239200"/>
                <a:gd name="connsiteY4" fmla="*/ 0 h 41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9200" h="415498">
                  <a:moveTo>
                    <a:pt x="0" y="0"/>
                  </a:moveTo>
                  <a:lnTo>
                    <a:pt x="2239200" y="0"/>
                  </a:lnTo>
                  <a:lnTo>
                    <a:pt x="2239200" y="415498"/>
                  </a:lnTo>
                  <a:lnTo>
                    <a:pt x="0" y="415498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31" name="retailerImage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ECF5516C-9A2B-44CA-99CA-903566BE8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0070" y="2247678"/>
              <a:ext cx="606254" cy="571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57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276819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484D3B-CE12-4D02-89FD-E78A6AF847F2}"/>
              </a:ext>
            </a:extLst>
          </p:cNvPr>
          <p:cNvGrpSpPr/>
          <p:nvPr/>
        </p:nvGrpSpPr>
        <p:grpSpPr>
          <a:xfrm>
            <a:off x="3168785" y="1373793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2E142B7E-8E8F-438C-97A3-D13B16A6ACC4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01399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EB093-22EB-489F-A13D-3536C6D7D3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761689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4822</Words>
  <Application>Microsoft Office PowerPoint</Application>
  <PresentationFormat>Widescreen</PresentationFormat>
  <Paragraphs>1702</Paragraphs>
  <Slides>38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Calibri Light</vt:lpstr>
      <vt:lpstr>Century Gothic</vt:lpstr>
      <vt:lpstr>Franklin Gothic Book</vt:lpstr>
      <vt:lpstr>Segoe UI</vt:lpstr>
      <vt:lpstr>Custom Design</vt:lpstr>
      <vt:lpstr>1_Custom Design</vt:lpstr>
      <vt:lpstr>2_Custom Design</vt:lpstr>
      <vt:lpstr>3_Custom Design</vt:lpstr>
      <vt:lpstr>4_Custom Design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Swarnabha Sarkar</dc:creator>
  <cp:lastModifiedBy>Sabat Ullah</cp:lastModifiedBy>
  <cp:revision>1051</cp:revision>
  <dcterms:created xsi:type="dcterms:W3CDTF">2018-07-02T16:06:06Z</dcterms:created>
  <dcterms:modified xsi:type="dcterms:W3CDTF">2021-08-19T18:29:59Z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iteId">
    <vt:lpwstr>548d26ab-8caa-49e1-97c2-a1b1a06cc39c</vt:lpwstr>
  </property>
  <property fmtid="{D5CDD505-2E9C-101B-9397-08002B2CF9AE}" pid="4" name="MSIP_Label_0702bf62-88e6-456d-b298-e2abb13de1ea_Owner">
    <vt:lpwstr>alegault@coca-cola.com</vt:lpwstr>
  </property>
  <property fmtid="{D5CDD505-2E9C-101B-9397-08002B2CF9AE}" pid="5" name="MSIP_Label_0702bf62-88e6-456d-b298-e2abb13de1ea_SetDate">
    <vt:lpwstr>2018-07-03T14:19:54.5507455Z</vt:lpwstr>
  </property>
  <property fmtid="{D5CDD505-2E9C-101B-9397-08002B2CF9AE}" pid="6" name="MSIP_Label_0702bf62-88e6-456d-b298-e2abb13de1ea_Name">
    <vt:lpwstr>Confidential (not protected)</vt:lpwstr>
  </property>
  <property fmtid="{D5CDD505-2E9C-101B-9397-08002B2CF9AE}" pid="7" name="MSIP_Label_0702bf62-88e6-456d-b298-e2abb13de1ea_Application">
    <vt:lpwstr>Microsoft Azure Information Protection</vt:lpwstr>
  </property>
  <property fmtid="{D5CDD505-2E9C-101B-9397-08002B2CF9AE}" pid="8" name="MSIP_Label_0702bf62-88e6-456d-b298-e2abb13de1ea_Extended_MSFT_Method">
    <vt:lpwstr>Automatic</vt:lpwstr>
  </property>
  <property fmtid="{D5CDD505-2E9C-101B-9397-08002B2CF9AE}" pid="9" name="Sensitivity">
    <vt:lpwstr>Confidential (not protected)</vt:lpwstr>
  </property>
</Properties>
</file>